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3716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266F"/>
    <a:srgbClr val="001D2B"/>
    <a:srgbClr val="FFC000"/>
    <a:srgbClr val="FFFFFF"/>
    <a:srgbClr val="363636"/>
    <a:srgbClr val="001624"/>
    <a:srgbClr val="FFE9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46" d="100"/>
          <a:sy n="46" d="100"/>
        </p:scale>
        <p:origin x="1977"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14500" y="1122363"/>
            <a:ext cx="10287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714500" y="3602038"/>
            <a:ext cx="10287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C0D1C7A-67B0-4706-9F3A-4B352985C0F2}"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E53E2-184C-4BEE-A00B-CC8A2DB5BF27}" type="slidenum">
              <a:rPr lang="en-US" smtClean="0"/>
              <a:t>‹#›</a:t>
            </a:fld>
            <a:endParaRPr lang="en-US"/>
          </a:p>
        </p:txBody>
      </p:sp>
    </p:spTree>
    <p:extLst>
      <p:ext uri="{BB962C8B-B14F-4D97-AF65-F5344CB8AC3E}">
        <p14:creationId xmlns:p14="http://schemas.microsoft.com/office/powerpoint/2010/main" val="172307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0D1C7A-67B0-4706-9F3A-4B352985C0F2}"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E53E2-184C-4BEE-A00B-CC8A2DB5BF27}" type="slidenum">
              <a:rPr lang="en-US" smtClean="0"/>
              <a:t>‹#›</a:t>
            </a:fld>
            <a:endParaRPr lang="en-US"/>
          </a:p>
        </p:txBody>
      </p:sp>
    </p:spTree>
    <p:extLst>
      <p:ext uri="{BB962C8B-B14F-4D97-AF65-F5344CB8AC3E}">
        <p14:creationId xmlns:p14="http://schemas.microsoft.com/office/powerpoint/2010/main" val="2831501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2" y="365125"/>
            <a:ext cx="2957513"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42975" y="365125"/>
            <a:ext cx="8701088"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0D1C7A-67B0-4706-9F3A-4B352985C0F2}"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E53E2-184C-4BEE-A00B-CC8A2DB5BF27}" type="slidenum">
              <a:rPr lang="en-US" smtClean="0"/>
              <a:t>‹#›</a:t>
            </a:fld>
            <a:endParaRPr lang="en-US"/>
          </a:p>
        </p:txBody>
      </p:sp>
    </p:spTree>
    <p:extLst>
      <p:ext uri="{BB962C8B-B14F-4D97-AF65-F5344CB8AC3E}">
        <p14:creationId xmlns:p14="http://schemas.microsoft.com/office/powerpoint/2010/main" val="205404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0D1C7A-67B0-4706-9F3A-4B352985C0F2}"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E53E2-184C-4BEE-A00B-CC8A2DB5BF27}" type="slidenum">
              <a:rPr lang="en-US" smtClean="0"/>
              <a:t>‹#›</a:t>
            </a:fld>
            <a:endParaRPr lang="en-US"/>
          </a:p>
        </p:txBody>
      </p:sp>
    </p:spTree>
    <p:extLst>
      <p:ext uri="{BB962C8B-B14F-4D97-AF65-F5344CB8AC3E}">
        <p14:creationId xmlns:p14="http://schemas.microsoft.com/office/powerpoint/2010/main" val="4168392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1" y="1709739"/>
            <a:ext cx="1183005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935831" y="4589464"/>
            <a:ext cx="1183005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0D1C7A-67B0-4706-9F3A-4B352985C0F2}" type="datetimeFigureOut">
              <a:rPr lang="en-US" smtClean="0"/>
              <a:t>9/28/2016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9E53E2-184C-4BEE-A00B-CC8A2DB5BF27}" type="slidenum">
              <a:rPr lang="en-US" smtClean="0"/>
              <a:t>‹#›</a:t>
            </a:fld>
            <a:endParaRPr lang="en-US"/>
          </a:p>
        </p:txBody>
      </p:sp>
    </p:spTree>
    <p:extLst>
      <p:ext uri="{BB962C8B-B14F-4D97-AF65-F5344CB8AC3E}">
        <p14:creationId xmlns:p14="http://schemas.microsoft.com/office/powerpoint/2010/main" val="3190085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2975" y="1825625"/>
            <a:ext cx="58293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943725" y="1825625"/>
            <a:ext cx="58293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C0D1C7A-67B0-4706-9F3A-4B352985C0F2}" type="datetimeFigureOut">
              <a:rPr lang="en-US" smtClean="0"/>
              <a:t>9/28/2016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9E53E2-184C-4BEE-A00B-CC8A2DB5BF27}" type="slidenum">
              <a:rPr lang="en-US" smtClean="0"/>
              <a:t>‹#›</a:t>
            </a:fld>
            <a:endParaRPr lang="en-US"/>
          </a:p>
        </p:txBody>
      </p:sp>
    </p:spTree>
    <p:extLst>
      <p:ext uri="{BB962C8B-B14F-4D97-AF65-F5344CB8AC3E}">
        <p14:creationId xmlns:p14="http://schemas.microsoft.com/office/powerpoint/2010/main" val="598952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365126"/>
            <a:ext cx="1183005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4762" y="1681163"/>
            <a:ext cx="580251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4762" y="2505075"/>
            <a:ext cx="580251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943725" y="1681163"/>
            <a:ext cx="58310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943725" y="2505075"/>
            <a:ext cx="58310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C0D1C7A-67B0-4706-9F3A-4B352985C0F2}" type="datetimeFigureOut">
              <a:rPr lang="en-US" smtClean="0"/>
              <a:t>9/28/2016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9E53E2-184C-4BEE-A00B-CC8A2DB5BF27}" type="slidenum">
              <a:rPr lang="en-US" smtClean="0"/>
              <a:t>‹#›</a:t>
            </a:fld>
            <a:endParaRPr lang="en-US"/>
          </a:p>
        </p:txBody>
      </p:sp>
    </p:spTree>
    <p:extLst>
      <p:ext uri="{BB962C8B-B14F-4D97-AF65-F5344CB8AC3E}">
        <p14:creationId xmlns:p14="http://schemas.microsoft.com/office/powerpoint/2010/main" val="1682607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C0D1C7A-67B0-4706-9F3A-4B352985C0F2}" type="datetimeFigureOut">
              <a:rPr lang="en-US" smtClean="0"/>
              <a:t>9/28/2016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9E53E2-184C-4BEE-A00B-CC8A2DB5BF27}" type="slidenum">
              <a:rPr lang="en-US" smtClean="0"/>
              <a:t>‹#›</a:t>
            </a:fld>
            <a:endParaRPr lang="en-US"/>
          </a:p>
        </p:txBody>
      </p:sp>
    </p:spTree>
    <p:extLst>
      <p:ext uri="{BB962C8B-B14F-4D97-AF65-F5344CB8AC3E}">
        <p14:creationId xmlns:p14="http://schemas.microsoft.com/office/powerpoint/2010/main" val="76237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0D1C7A-67B0-4706-9F3A-4B352985C0F2}" type="datetimeFigureOut">
              <a:rPr lang="en-US" smtClean="0"/>
              <a:t>9/28/2016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9E53E2-184C-4BEE-A00B-CC8A2DB5BF27}" type="slidenum">
              <a:rPr lang="en-US" smtClean="0"/>
              <a:t>‹#›</a:t>
            </a:fld>
            <a:endParaRPr lang="en-US"/>
          </a:p>
        </p:txBody>
      </p:sp>
    </p:spTree>
    <p:extLst>
      <p:ext uri="{BB962C8B-B14F-4D97-AF65-F5344CB8AC3E}">
        <p14:creationId xmlns:p14="http://schemas.microsoft.com/office/powerpoint/2010/main" val="698099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457200"/>
            <a:ext cx="442376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831087" y="987426"/>
            <a:ext cx="694372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44762" y="2057400"/>
            <a:ext cx="4423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0D1C7A-67B0-4706-9F3A-4B352985C0F2}" type="datetimeFigureOut">
              <a:rPr lang="en-US" smtClean="0"/>
              <a:t>9/28/2016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9E53E2-184C-4BEE-A00B-CC8A2DB5BF27}" type="slidenum">
              <a:rPr lang="en-US" smtClean="0"/>
              <a:t>‹#›</a:t>
            </a:fld>
            <a:endParaRPr lang="en-US"/>
          </a:p>
        </p:txBody>
      </p:sp>
    </p:spTree>
    <p:extLst>
      <p:ext uri="{BB962C8B-B14F-4D97-AF65-F5344CB8AC3E}">
        <p14:creationId xmlns:p14="http://schemas.microsoft.com/office/powerpoint/2010/main" val="405144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457200"/>
            <a:ext cx="442376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831087" y="987426"/>
            <a:ext cx="6943725"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44762" y="2057400"/>
            <a:ext cx="4423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0D1C7A-67B0-4706-9F3A-4B352985C0F2}" type="datetimeFigureOut">
              <a:rPr lang="en-US" smtClean="0"/>
              <a:t>9/28/2016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9E53E2-184C-4BEE-A00B-CC8A2DB5BF27}" type="slidenum">
              <a:rPr lang="en-US" smtClean="0"/>
              <a:t>‹#›</a:t>
            </a:fld>
            <a:endParaRPr lang="en-US"/>
          </a:p>
        </p:txBody>
      </p:sp>
    </p:spTree>
    <p:extLst>
      <p:ext uri="{BB962C8B-B14F-4D97-AF65-F5344CB8AC3E}">
        <p14:creationId xmlns:p14="http://schemas.microsoft.com/office/powerpoint/2010/main" val="832908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365126"/>
            <a:ext cx="1183005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2975" y="1825625"/>
            <a:ext cx="1183005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42975" y="6356351"/>
            <a:ext cx="30861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0D1C7A-67B0-4706-9F3A-4B352985C0F2}" type="datetimeFigureOut">
              <a:rPr lang="en-US" smtClean="0"/>
              <a:t>9/28/2016</a:t>
            </a:fld>
            <a:endParaRPr lang="en-US"/>
          </a:p>
        </p:txBody>
      </p:sp>
      <p:sp>
        <p:nvSpPr>
          <p:cNvPr id="5" name="Footer Placeholder 4"/>
          <p:cNvSpPr>
            <a:spLocks noGrp="1"/>
          </p:cNvSpPr>
          <p:nvPr>
            <p:ph type="ftr" sz="quarter" idx="3"/>
          </p:nvPr>
        </p:nvSpPr>
        <p:spPr>
          <a:xfrm>
            <a:off x="4543425" y="6356351"/>
            <a:ext cx="462915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686925" y="6356351"/>
            <a:ext cx="30861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9E53E2-184C-4BEE-A00B-CC8A2DB5BF27}" type="slidenum">
              <a:rPr lang="en-US" smtClean="0"/>
              <a:t>‹#›</a:t>
            </a:fld>
            <a:endParaRPr lang="en-US"/>
          </a:p>
        </p:txBody>
      </p:sp>
    </p:spTree>
    <p:extLst>
      <p:ext uri="{BB962C8B-B14F-4D97-AF65-F5344CB8AC3E}">
        <p14:creationId xmlns:p14="http://schemas.microsoft.com/office/powerpoint/2010/main" val="9203883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jpeg"/><Relationship Id="rId18" Type="http://schemas.microsoft.com/office/2007/relationships/hdphoto" Target="../media/hdphoto3.wdp"/><Relationship Id="rId26" Type="http://schemas.openxmlformats.org/officeDocument/2006/relationships/image" Target="../media/image21.jpeg"/><Relationship Id="rId3" Type="http://schemas.openxmlformats.org/officeDocument/2006/relationships/image" Target="../media/image2.png"/><Relationship Id="rId21" Type="http://schemas.openxmlformats.org/officeDocument/2006/relationships/image" Target="../media/image16.jpeg"/><Relationship Id="rId7" Type="http://schemas.openxmlformats.org/officeDocument/2006/relationships/image" Target="../media/image6.jpeg"/><Relationship Id="rId12" Type="http://schemas.openxmlformats.org/officeDocument/2006/relationships/image" Target="../media/image10.jpeg"/><Relationship Id="rId17" Type="http://schemas.openxmlformats.org/officeDocument/2006/relationships/image" Target="../media/image14.png"/><Relationship Id="rId25" Type="http://schemas.openxmlformats.org/officeDocument/2006/relationships/image" Target="../media/image20.jpeg"/><Relationship Id="rId2" Type="http://schemas.openxmlformats.org/officeDocument/2006/relationships/image" Target="../media/image1.jpeg"/><Relationship Id="rId16" Type="http://schemas.openxmlformats.org/officeDocument/2006/relationships/image" Target="../media/image13.jpeg"/><Relationship Id="rId20" Type="http://schemas.microsoft.com/office/2007/relationships/hdphoto" Target="../media/hdphoto4.wdp"/><Relationship Id="rId29" Type="http://schemas.openxmlformats.org/officeDocument/2006/relationships/hyperlink" Target="http://www.casaraudha.org/" TargetMode="External"/><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24" Type="http://schemas.openxmlformats.org/officeDocument/2006/relationships/image" Target="../media/image19.jpeg"/><Relationship Id="rId5" Type="http://schemas.openxmlformats.org/officeDocument/2006/relationships/image" Target="../media/image4.jpeg"/><Relationship Id="rId15" Type="http://schemas.microsoft.com/office/2007/relationships/hdphoto" Target="../media/hdphoto2.wdp"/><Relationship Id="rId23" Type="http://schemas.openxmlformats.org/officeDocument/2006/relationships/image" Target="../media/image18.jpeg"/><Relationship Id="rId28" Type="http://schemas.openxmlformats.org/officeDocument/2006/relationships/hyperlink" Target="https://www.amazeelabs.com/en/clients" TargetMode="External"/><Relationship Id="rId10" Type="http://schemas.microsoft.com/office/2007/relationships/hdphoto" Target="../media/hdphoto1.wdp"/><Relationship Id="rId19"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2.png"/><Relationship Id="rId22" Type="http://schemas.openxmlformats.org/officeDocument/2006/relationships/image" Target="../media/image17.jpeg"/><Relationship Id="rId27" Type="http://schemas.openxmlformats.org/officeDocument/2006/relationships/image" Target="../media/image22.jpeg"/></Relationships>
</file>

<file path=ppt/slides/_rels/slide1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jpeg"/><Relationship Id="rId3" Type="http://schemas.openxmlformats.org/officeDocument/2006/relationships/image" Target="../media/image3.png"/><Relationship Id="rId7" Type="http://schemas.openxmlformats.org/officeDocument/2006/relationships/image" Target="../media/image30.png"/><Relationship Id="rId12" Type="http://schemas.microsoft.com/office/2007/relationships/hdphoto" Target="../media/hdphoto7.wdp"/><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9.png"/><Relationship Id="rId5" Type="http://schemas.openxmlformats.org/officeDocument/2006/relationships/image" Target="../media/image23.jpeg"/><Relationship Id="rId10" Type="http://schemas.microsoft.com/office/2007/relationships/hdphoto" Target="../media/hdphoto6.wdp"/><Relationship Id="rId4" Type="http://schemas.openxmlformats.org/officeDocument/2006/relationships/image" Target="../media/image7.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jpeg"/><Relationship Id="rId5" Type="http://schemas.openxmlformats.org/officeDocument/2006/relationships/image" Target="../media/image23.jpeg"/><Relationship Id="rId10" Type="http://schemas.microsoft.com/office/2007/relationships/hdphoto" Target="../media/hdphoto7.wdp"/><Relationship Id="rId4" Type="http://schemas.openxmlformats.org/officeDocument/2006/relationships/image" Target="../media/image7.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jpeg"/><Relationship Id="rId4" Type="http://schemas.openxmlformats.org/officeDocument/2006/relationships/image" Target="../media/image7.png"/><Relationship Id="rId9" Type="http://schemas.openxmlformats.org/officeDocument/2006/relationships/image" Target="../media/image1.jpeg"/></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image" Target="../media/image9.png"/><Relationship Id="rId10" Type="http://schemas.microsoft.com/office/2007/relationships/hdphoto" Target="../media/hdphoto6.wdp"/><Relationship Id="rId4" Type="http://schemas.openxmlformats.org/officeDocument/2006/relationships/image" Target="../media/image7.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png"/><Relationship Id="rId7" Type="http://schemas.openxmlformats.org/officeDocument/2006/relationships/image" Target="../media/image34.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1.jpeg"/><Relationship Id="rId10" Type="http://schemas.openxmlformats.org/officeDocument/2006/relationships/image" Target="../media/image37.jpeg"/><Relationship Id="rId4" Type="http://schemas.openxmlformats.org/officeDocument/2006/relationships/image" Target="../media/image7.png"/><Relationship Id="rId9" Type="http://schemas.openxmlformats.org/officeDocument/2006/relationships/image" Target="../media/image36.jpeg"/></Relationships>
</file>

<file path=ppt/slides/_rels/slide15.xml.rels><?xml version="1.0" encoding="UTF-8" standalone="yes"?>
<Relationships xmlns="http://schemas.openxmlformats.org/package/2006/relationships"><Relationship Id="rId8" Type="http://schemas.openxmlformats.org/officeDocument/2006/relationships/hyperlink" Target="https://www.facebook.com/letsjoe.sg/" TargetMode="External"/><Relationship Id="rId3" Type="http://schemas.openxmlformats.org/officeDocument/2006/relationships/image" Target="../media/image3.pn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1.jpeg"/><Relationship Id="rId7" Type="http://schemas.openxmlformats.org/officeDocument/2006/relationships/image" Target="../media/image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3.jpeg"/><Relationship Id="rId5" Type="http://schemas.microsoft.com/office/2007/relationships/hdphoto" Target="../media/hdphoto2.wdp"/><Relationship Id="rId10" Type="http://schemas.openxmlformats.org/officeDocument/2006/relationships/image" Target="../media/image4.jpeg"/><Relationship Id="rId4" Type="http://schemas.openxmlformats.org/officeDocument/2006/relationships/image" Target="../media/image12.png"/><Relationship Id="rId9" Type="http://schemas.openxmlformats.org/officeDocument/2006/relationships/image" Target="../media/image24.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3.png"/><Relationship Id="rId7" Type="http://schemas.openxmlformats.org/officeDocument/2006/relationships/hyperlink" Target="mailto:license@ssagroup.com" TargetMode="Externa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3.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27.png"/><Relationship Id="rId10" Type="http://schemas.microsoft.com/office/2007/relationships/hdphoto" Target="../media/hdphoto7.wdp"/><Relationship Id="rId4" Type="http://schemas.openxmlformats.org/officeDocument/2006/relationships/image" Target="../media/image7.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a:xfrm>
            <a:off x="-6421" y="18515839"/>
            <a:ext cx="13716000" cy="5276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1" b="44671"/>
          <a:stretch/>
        </p:blipFill>
        <p:spPr>
          <a:xfrm>
            <a:off x="-5396" y="23629736"/>
            <a:ext cx="6858000" cy="3794560"/>
          </a:xfrm>
          <a:prstGeom prst="rect">
            <a:avLst/>
          </a:prstGeom>
        </p:spPr>
      </p:pic>
      <p:pic>
        <p:nvPicPr>
          <p:cNvPr id="99" name="Picture 98"/>
          <p:cNvPicPr>
            <a:picLocks noChangeAspect="1"/>
          </p:cNvPicPr>
          <p:nvPr/>
        </p:nvPicPr>
        <p:blipFill rotWithShape="1">
          <a:blip r:embed="rId2" cstate="print">
            <a:extLst>
              <a:ext uri="{28A0092B-C50C-407E-A947-70E740481C1C}">
                <a14:useLocalDpi xmlns:a14="http://schemas.microsoft.com/office/drawing/2010/main" val="0"/>
              </a:ext>
            </a:extLst>
          </a:blip>
          <a:srcRect b="44972"/>
          <a:stretch/>
        </p:blipFill>
        <p:spPr>
          <a:xfrm>
            <a:off x="6853369" y="23630554"/>
            <a:ext cx="6858000" cy="3773863"/>
          </a:xfrm>
          <a:prstGeom prst="rect">
            <a:avLst/>
          </a:prstGeom>
        </p:spPr>
      </p:pic>
      <p:sp>
        <p:nvSpPr>
          <p:cNvPr id="98" name="Rectangle 97"/>
          <p:cNvSpPr/>
          <p:nvPr/>
        </p:nvSpPr>
        <p:spPr>
          <a:xfrm>
            <a:off x="13646" y="9573869"/>
            <a:ext cx="13716000" cy="1587289"/>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48006"/>
            <a:ext cx="13749303" cy="9541103"/>
          </a:xfrm>
          <a:prstGeom prst="rect">
            <a:avLst/>
          </a:prstGeom>
        </p:spPr>
      </p:pic>
      <p:sp>
        <p:nvSpPr>
          <p:cNvPr id="26" name="Rectangle 25"/>
          <p:cNvSpPr/>
          <p:nvPr/>
        </p:nvSpPr>
        <p:spPr>
          <a:xfrm>
            <a:off x="11401" y="11155672"/>
            <a:ext cx="13716000" cy="4592406"/>
          </a:xfrm>
          <a:prstGeom prst="rect">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51"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22803"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93223"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345569" y="1743184"/>
            <a:ext cx="3551448" cy="998345"/>
          </a:xfrm>
          <a:prstGeom prst="rect">
            <a:avLst/>
          </a:prstGeom>
          <a:solidFill>
            <a:srgbClr val="00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6896"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6374"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6162" y="66008"/>
            <a:ext cx="1739741" cy="1237149"/>
          </a:xfrm>
          <a:prstGeom prst="rect">
            <a:avLst/>
          </a:prstGeom>
        </p:spPr>
      </p:pic>
      <p:sp>
        <p:nvSpPr>
          <p:cNvPr id="22" name="Rectangle 21"/>
          <p:cNvSpPr/>
          <p:nvPr/>
        </p:nvSpPr>
        <p:spPr>
          <a:xfrm>
            <a:off x="8939933" y="2672861"/>
            <a:ext cx="3399693" cy="562709"/>
          </a:xfrm>
          <a:prstGeom prst="rect">
            <a:avLst/>
          </a:prstGeom>
          <a:solidFill>
            <a:srgbClr val="001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622609" y="1361630"/>
            <a:ext cx="471340" cy="1107996"/>
          </a:xfrm>
          <a:prstGeom prst="rect">
            <a:avLst/>
          </a:prstGeom>
          <a:noFill/>
        </p:spPr>
        <p:txBody>
          <a:bodyPr wrap="square" rtlCol="0">
            <a:spAutoFit/>
          </a:bodyPr>
          <a:lstStyle/>
          <a:p>
            <a:r>
              <a:rPr lang="en-US" sz="6600" dirty="0" smtClean="0">
                <a:solidFill>
                  <a:schemeClr val="tx2">
                    <a:lumMod val="40000"/>
                    <a:lumOff val="60000"/>
                  </a:schemeClr>
                </a:solidFill>
                <a:latin typeface="Bernard MT Condensed" panose="02050806060905020404" pitchFamily="18" charset="0"/>
              </a:rPr>
              <a:t>“</a:t>
            </a:r>
            <a:endParaRPr lang="en-US" sz="6600" dirty="0">
              <a:solidFill>
                <a:schemeClr val="tx2">
                  <a:lumMod val="40000"/>
                  <a:lumOff val="60000"/>
                </a:schemeClr>
              </a:solidFill>
              <a:latin typeface="Bernard MT Condensed" panose="02050806060905020404" pitchFamily="18" charset="0"/>
            </a:endParaRPr>
          </a:p>
        </p:txBody>
      </p:sp>
      <p:sp>
        <p:nvSpPr>
          <p:cNvPr id="24" name="TextBox 23"/>
          <p:cNvSpPr txBox="1"/>
          <p:nvPr/>
        </p:nvSpPr>
        <p:spPr>
          <a:xfrm rot="11111218">
            <a:off x="11504771" y="1831729"/>
            <a:ext cx="471340" cy="1569660"/>
          </a:xfrm>
          <a:prstGeom prst="rect">
            <a:avLst/>
          </a:prstGeom>
          <a:noFill/>
        </p:spPr>
        <p:txBody>
          <a:bodyPr wrap="square" rtlCol="0">
            <a:spAutoFit/>
          </a:bodyPr>
          <a:lstStyle/>
          <a:p>
            <a:r>
              <a:rPr lang="en-US" sz="9600" dirty="0" smtClean="0">
                <a:solidFill>
                  <a:schemeClr val="tx2">
                    <a:lumMod val="40000"/>
                    <a:lumOff val="60000"/>
                  </a:schemeClr>
                </a:solidFill>
                <a:latin typeface="Bernard MT Condensed" panose="02050806060905020404" pitchFamily="18" charset="0"/>
              </a:rPr>
              <a:t>“</a:t>
            </a:r>
            <a:endParaRPr lang="en-US" sz="9600" dirty="0">
              <a:solidFill>
                <a:schemeClr val="tx2">
                  <a:lumMod val="40000"/>
                  <a:lumOff val="60000"/>
                </a:schemeClr>
              </a:solidFill>
              <a:latin typeface="Bernard MT Condensed" panose="02050806060905020404" pitchFamily="18" charset="0"/>
            </a:endParaRPr>
          </a:p>
        </p:txBody>
      </p:sp>
      <p:sp>
        <p:nvSpPr>
          <p:cNvPr id="43" name="Rectangle 42"/>
          <p:cNvSpPr/>
          <p:nvPr/>
        </p:nvSpPr>
        <p:spPr>
          <a:xfrm>
            <a:off x="8675817" y="3202828"/>
            <a:ext cx="2592633" cy="400110"/>
          </a:xfrm>
          <a:prstGeom prst="rect">
            <a:avLst/>
          </a:prstGeom>
        </p:spPr>
        <p:txBody>
          <a:bodyPr wrap="none">
            <a:spAutoFit/>
          </a:bodyPr>
          <a:lstStyle/>
          <a:p>
            <a:r>
              <a:rPr lang="en-US" sz="2000" dirty="0" smtClean="0">
                <a:solidFill>
                  <a:schemeClr val="bg1"/>
                </a:solidFill>
                <a:latin typeface="Print Bold" panose="02000000000000000000" pitchFamily="2" charset="0"/>
              </a:rPr>
              <a:t>- </a:t>
            </a:r>
            <a:r>
              <a:rPr lang="en-US" sz="2000" dirty="0" err="1" smtClean="0">
                <a:solidFill>
                  <a:schemeClr val="bg1"/>
                </a:solidFill>
                <a:latin typeface="Print Bold" panose="02000000000000000000" pitchFamily="2" charset="0"/>
              </a:rPr>
              <a:t>Nurul</a:t>
            </a:r>
            <a:r>
              <a:rPr lang="en-US" sz="2000" dirty="0" smtClean="0">
                <a:solidFill>
                  <a:schemeClr val="bg1"/>
                </a:solidFill>
                <a:latin typeface="Print Bold" panose="02000000000000000000" pitchFamily="2" charset="0"/>
              </a:rPr>
              <a:t> Huda, 9 years old </a:t>
            </a:r>
            <a:endParaRPr lang="en-US" sz="2000" dirty="0"/>
          </a:p>
        </p:txBody>
      </p:sp>
      <p:sp>
        <p:nvSpPr>
          <p:cNvPr id="86" name="Flowchart: Manual Input 85"/>
          <p:cNvSpPr/>
          <p:nvPr/>
        </p:nvSpPr>
        <p:spPr>
          <a:xfrm flipH="1">
            <a:off x="-10500" y="12341678"/>
            <a:ext cx="2966773" cy="1186863"/>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451767" y="12509653"/>
            <a:ext cx="2106299" cy="954107"/>
          </a:xfrm>
          <a:prstGeom prst="rect">
            <a:avLst/>
          </a:prstGeom>
        </p:spPr>
        <p:txBody>
          <a:bodyPr wrap="square">
            <a:spAutoFit/>
          </a:bodyPr>
          <a:lstStyle/>
          <a:p>
            <a:r>
              <a:rPr lang="en-US" sz="2800" b="1" dirty="0" smtClean="0">
                <a:solidFill>
                  <a:schemeClr val="bg1"/>
                </a:solidFill>
                <a:latin typeface="Franklin Gothic Demi" panose="020B0703020102020204" pitchFamily="34" charset="0"/>
              </a:rPr>
              <a:t>What we learn in JOE</a:t>
            </a:r>
            <a:endParaRPr lang="en-US" sz="2800" dirty="0">
              <a:latin typeface="Franklin Gothic Demi" panose="020B0703020102020204" pitchFamily="34" charset="0"/>
            </a:endParaRPr>
          </a:p>
        </p:txBody>
      </p:sp>
      <p:pic>
        <p:nvPicPr>
          <p:cNvPr id="122" name="Picture 121"/>
          <p:cNvPicPr>
            <a:picLocks noChangeAspect="1"/>
          </p:cNvPicPr>
          <p:nvPr/>
        </p:nvPicPr>
        <p:blipFill>
          <a:blip r:embed="rId5"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1014777" y="10558788"/>
            <a:ext cx="3309672" cy="3309672"/>
          </a:xfrm>
          <a:prstGeom prst="rect">
            <a:avLst/>
          </a:prstGeom>
        </p:spPr>
      </p:pic>
      <p:pic>
        <p:nvPicPr>
          <p:cNvPr id="123" name="Picture 122"/>
          <p:cNvPicPr>
            <a:picLocks noChangeAspect="1"/>
          </p:cNvPicPr>
          <p:nvPr/>
        </p:nvPicPr>
        <p:blipFill>
          <a:blip r:embed="rId6"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1477692" y="13526390"/>
            <a:ext cx="2421785" cy="2421785"/>
          </a:xfrm>
          <a:prstGeom prst="rect">
            <a:avLst/>
          </a:prstGeom>
        </p:spPr>
      </p:pic>
      <p:pic>
        <p:nvPicPr>
          <p:cNvPr id="124" name="Picture 123"/>
          <p:cNvPicPr>
            <a:picLocks noChangeAspect="1"/>
          </p:cNvPicPr>
          <p:nvPr/>
        </p:nvPicPr>
        <p:blipFill>
          <a:blip r:embed="rId7"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298768" y="13432486"/>
            <a:ext cx="2684555" cy="2684555"/>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809509"/>
            <a:ext cx="7022341" cy="4873038"/>
          </a:xfrm>
          <a:prstGeom prst="rect">
            <a:avLst/>
          </a:prstGeom>
        </p:spPr>
      </p:pic>
      <p:sp>
        <p:nvSpPr>
          <p:cNvPr id="11" name="Rectangle 10"/>
          <p:cNvSpPr/>
          <p:nvPr/>
        </p:nvSpPr>
        <p:spPr>
          <a:xfrm>
            <a:off x="2578849" y="4019453"/>
            <a:ext cx="8510955" cy="504391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927051" y="4201989"/>
            <a:ext cx="2011680" cy="54864"/>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57193" y="4201989"/>
            <a:ext cx="3383280" cy="54864"/>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754896" y="4201167"/>
            <a:ext cx="2011680" cy="54864"/>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927051" y="4271399"/>
            <a:ext cx="2011680" cy="2096824"/>
          </a:xfrm>
          <a:prstGeom prst="rect">
            <a:avLst/>
          </a:prstGeom>
          <a:pattFill prst="pct60">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157193" y="4256030"/>
            <a:ext cx="3383280" cy="2112193"/>
          </a:xfrm>
          <a:prstGeom prst="rect">
            <a:avLst/>
          </a:prstGeom>
          <a:pattFill prst="pct75">
            <a:fgClr>
              <a:srgbClr val="FFE9A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754896" y="4256030"/>
            <a:ext cx="2011680" cy="2112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5370133" y="4400304"/>
            <a:ext cx="1712715" cy="400110"/>
          </a:xfrm>
          <a:prstGeom prst="rect">
            <a:avLst/>
          </a:prstGeom>
          <a:noFill/>
        </p:spPr>
        <p:txBody>
          <a:bodyPr wrap="square" rtlCol="0">
            <a:spAutoFit/>
          </a:bodyPr>
          <a:lstStyle/>
          <a:p>
            <a:r>
              <a:rPr lang="en-US" sz="2000" dirty="0" smtClean="0">
                <a:solidFill>
                  <a:schemeClr val="tx1">
                    <a:lumMod val="85000"/>
                    <a:lumOff val="15000"/>
                  </a:schemeClr>
                </a:solidFill>
                <a:latin typeface="Delicious Heavy" pitchFamily="50" charset="0"/>
              </a:rPr>
              <a:t>Who said only </a:t>
            </a:r>
            <a:endParaRPr lang="en-US" sz="2000" dirty="0">
              <a:solidFill>
                <a:schemeClr val="tx1">
                  <a:lumMod val="85000"/>
                  <a:lumOff val="15000"/>
                </a:schemeClr>
              </a:solidFill>
              <a:latin typeface="Delicious Heavy" pitchFamily="50" charset="0"/>
            </a:endParaRPr>
          </a:p>
        </p:txBody>
      </p:sp>
      <p:sp>
        <p:nvSpPr>
          <p:cNvPr id="28" name="TextBox 27"/>
          <p:cNvSpPr txBox="1"/>
          <p:nvPr/>
        </p:nvSpPr>
        <p:spPr>
          <a:xfrm>
            <a:off x="6910305" y="4270146"/>
            <a:ext cx="1712715" cy="646331"/>
          </a:xfrm>
          <a:prstGeom prst="rect">
            <a:avLst/>
          </a:prstGeom>
          <a:noFill/>
        </p:spPr>
        <p:txBody>
          <a:bodyPr wrap="square" rtlCol="0">
            <a:spAutoFit/>
          </a:bodyPr>
          <a:lstStyle/>
          <a:p>
            <a:r>
              <a:rPr lang="en-US" sz="3600" dirty="0" smtClean="0">
                <a:solidFill>
                  <a:srgbClr val="6E266F"/>
                </a:solidFill>
                <a:latin typeface="Delicious Heavy" pitchFamily="50" charset="0"/>
              </a:rPr>
              <a:t>ADULTS</a:t>
            </a:r>
            <a:endParaRPr lang="en-US" sz="3600" dirty="0">
              <a:solidFill>
                <a:srgbClr val="6E266F"/>
              </a:solidFill>
              <a:latin typeface="Delicious Heavy" pitchFamily="50" charset="0"/>
            </a:endParaRPr>
          </a:p>
        </p:txBody>
      </p:sp>
      <p:sp>
        <p:nvSpPr>
          <p:cNvPr id="29" name="TextBox 28"/>
          <p:cNvSpPr txBox="1"/>
          <p:nvPr/>
        </p:nvSpPr>
        <p:spPr>
          <a:xfrm>
            <a:off x="5638357" y="4724225"/>
            <a:ext cx="2854783" cy="400110"/>
          </a:xfrm>
          <a:prstGeom prst="rect">
            <a:avLst/>
          </a:prstGeom>
          <a:noFill/>
        </p:spPr>
        <p:txBody>
          <a:bodyPr wrap="square" rtlCol="0">
            <a:spAutoFit/>
          </a:bodyPr>
          <a:lstStyle/>
          <a:p>
            <a:r>
              <a:rPr lang="en-US" sz="2000" dirty="0" smtClean="0">
                <a:solidFill>
                  <a:schemeClr val="tx1">
                    <a:lumMod val="85000"/>
                    <a:lumOff val="15000"/>
                  </a:schemeClr>
                </a:solidFill>
                <a:latin typeface="Delicious Heavy" pitchFamily="50" charset="0"/>
              </a:rPr>
              <a:t>can be entrepreneurs?</a:t>
            </a:r>
            <a:endParaRPr lang="en-US" sz="2000" dirty="0">
              <a:solidFill>
                <a:schemeClr val="tx1">
                  <a:lumMod val="85000"/>
                  <a:lumOff val="15000"/>
                </a:schemeClr>
              </a:solidFill>
              <a:latin typeface="Delicious Heavy" pitchFamily="50" charset="0"/>
            </a:endParaRPr>
          </a:p>
        </p:txBody>
      </p:sp>
      <p:sp>
        <p:nvSpPr>
          <p:cNvPr id="30" name="Rectangle 29"/>
          <p:cNvSpPr/>
          <p:nvPr/>
        </p:nvSpPr>
        <p:spPr>
          <a:xfrm>
            <a:off x="5544461" y="5173833"/>
            <a:ext cx="2603423" cy="696336"/>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661439" y="5222114"/>
            <a:ext cx="2393681" cy="584775"/>
          </a:xfrm>
          <a:prstGeom prst="rect">
            <a:avLst/>
          </a:prstGeom>
        </p:spPr>
        <p:txBody>
          <a:bodyPr wrap="square">
            <a:spAutoFit/>
          </a:bodyPr>
          <a:lstStyle/>
          <a:p>
            <a:pPr algn="ctr"/>
            <a:r>
              <a:rPr lang="en-US" sz="1600" dirty="0" smtClean="0">
                <a:solidFill>
                  <a:schemeClr val="bg1"/>
                </a:solidFill>
                <a:latin typeface="Delicious Heavy" pitchFamily="50" charset="0"/>
              </a:rPr>
              <a:t>Your child could be the next Mark Zuckerberg.</a:t>
            </a:r>
            <a:endParaRPr lang="en-US" sz="1600" dirty="0">
              <a:solidFill>
                <a:schemeClr val="bg1"/>
              </a:solidFill>
            </a:endParaRPr>
          </a:p>
        </p:txBody>
      </p:sp>
      <p:sp>
        <p:nvSpPr>
          <p:cNvPr id="32" name="Rectangle 31"/>
          <p:cNvSpPr/>
          <p:nvPr/>
        </p:nvSpPr>
        <p:spPr>
          <a:xfrm>
            <a:off x="3065871" y="4365820"/>
            <a:ext cx="1737357" cy="2046714"/>
          </a:xfrm>
          <a:prstGeom prst="rect">
            <a:avLst/>
          </a:prstGeom>
        </p:spPr>
        <p:txBody>
          <a:bodyPr wrap="square">
            <a:spAutoFit/>
          </a:bodyPr>
          <a:lstStyle/>
          <a:p>
            <a:r>
              <a:rPr lang="en-US" sz="1000" dirty="0" smtClean="0">
                <a:solidFill>
                  <a:schemeClr val="tx1">
                    <a:lumMod val="85000"/>
                    <a:lumOff val="15000"/>
                  </a:schemeClr>
                </a:solidFill>
                <a:latin typeface="Print Bold" panose="02000000000000000000" pitchFamily="50" charset="0"/>
              </a:rPr>
              <a:t>“Apart from financial literacy, it is also an important responsibility for parents to help their children grow emotionally and socially. We are certain that every single one of them has the ability and the potential to add value to the lives of others, in one way or another by being civil and responsible citizens of the world…”  </a:t>
            </a:r>
          </a:p>
          <a:p>
            <a:endParaRPr lang="en-US" sz="400" dirty="0" smtClean="0">
              <a:solidFill>
                <a:schemeClr val="tx1">
                  <a:lumMod val="85000"/>
                  <a:lumOff val="15000"/>
                </a:schemeClr>
              </a:solidFill>
              <a:latin typeface="Print Bold" panose="02000000000000000000" pitchFamily="50" charset="0"/>
            </a:endParaRPr>
          </a:p>
          <a:p>
            <a:pPr algn="r"/>
            <a:r>
              <a:rPr lang="en-US" sz="1000" b="1" dirty="0" smtClean="0">
                <a:solidFill>
                  <a:srgbClr val="6E266F"/>
                </a:solidFill>
                <a:latin typeface="Print Bold" panose="02000000000000000000" pitchFamily="50" charset="0"/>
              </a:rPr>
              <a:t>- CEO’s Message</a:t>
            </a:r>
            <a:endParaRPr lang="en-US" sz="1000" b="1" dirty="0">
              <a:solidFill>
                <a:srgbClr val="6E266F"/>
              </a:solidFill>
            </a:endParaRPr>
          </a:p>
        </p:txBody>
      </p:sp>
      <p:sp>
        <p:nvSpPr>
          <p:cNvPr id="33" name="Rectangle 32"/>
          <p:cNvSpPr/>
          <p:nvPr/>
        </p:nvSpPr>
        <p:spPr>
          <a:xfrm>
            <a:off x="6276217" y="5998962"/>
            <a:ext cx="1130853" cy="23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258699" y="5945529"/>
            <a:ext cx="1173719" cy="338554"/>
          </a:xfrm>
          <a:prstGeom prst="rect">
            <a:avLst/>
          </a:prstGeom>
        </p:spPr>
        <p:txBody>
          <a:bodyPr wrap="none">
            <a:spAutoFit/>
          </a:bodyPr>
          <a:lstStyle/>
          <a:p>
            <a:r>
              <a:rPr lang="en-US" sz="1600" dirty="0" smtClean="0">
                <a:solidFill>
                  <a:schemeClr val="tx1">
                    <a:lumMod val="75000"/>
                    <a:lumOff val="25000"/>
                  </a:schemeClr>
                </a:solidFill>
                <a:latin typeface="Delicious Heavy" pitchFamily="50" charset="0"/>
              </a:rPr>
              <a:t>ENROL NOW!</a:t>
            </a:r>
            <a:endParaRPr lang="en-US" sz="1600" dirty="0">
              <a:solidFill>
                <a:schemeClr val="tx1">
                  <a:lumMod val="75000"/>
                  <a:lumOff val="25000"/>
                </a:schemeClr>
              </a:solidFill>
            </a:endParaRPr>
          </a:p>
        </p:txBody>
      </p:sp>
      <p:sp>
        <p:nvSpPr>
          <p:cNvPr id="35" name="Rectangle 34"/>
          <p:cNvSpPr/>
          <p:nvPr/>
        </p:nvSpPr>
        <p:spPr>
          <a:xfrm>
            <a:off x="8879152" y="4326672"/>
            <a:ext cx="1436612" cy="338554"/>
          </a:xfrm>
          <a:prstGeom prst="rect">
            <a:avLst/>
          </a:prstGeom>
        </p:spPr>
        <p:txBody>
          <a:bodyPr wrap="none">
            <a:spAutoFit/>
          </a:bodyPr>
          <a:lstStyle/>
          <a:p>
            <a:r>
              <a:rPr lang="en-US" sz="1600" dirty="0" smtClean="0">
                <a:solidFill>
                  <a:schemeClr val="tx1">
                    <a:lumMod val="85000"/>
                    <a:lumOff val="15000"/>
                  </a:schemeClr>
                </a:solidFill>
                <a:latin typeface="Delicious Heavy" pitchFamily="50" charset="0"/>
              </a:rPr>
              <a:t>JOE is a holistic</a:t>
            </a:r>
            <a:endParaRPr lang="en-US" sz="1600" dirty="0"/>
          </a:p>
        </p:txBody>
      </p:sp>
      <p:sp>
        <p:nvSpPr>
          <p:cNvPr id="36" name="TextBox 35"/>
          <p:cNvSpPr txBox="1"/>
          <p:nvPr/>
        </p:nvSpPr>
        <p:spPr>
          <a:xfrm>
            <a:off x="8848552" y="4502404"/>
            <a:ext cx="1980043" cy="615553"/>
          </a:xfrm>
          <a:prstGeom prst="rect">
            <a:avLst/>
          </a:prstGeom>
          <a:noFill/>
        </p:spPr>
        <p:txBody>
          <a:bodyPr wrap="square" rtlCol="0">
            <a:spAutoFit/>
          </a:bodyPr>
          <a:lstStyle/>
          <a:p>
            <a:r>
              <a:rPr lang="en-US" sz="3400" dirty="0" smtClean="0">
                <a:solidFill>
                  <a:srgbClr val="6E266F"/>
                </a:solidFill>
                <a:latin typeface="Delicious Heavy" pitchFamily="50" charset="0"/>
              </a:rPr>
              <a:t>4-phased</a:t>
            </a:r>
            <a:endParaRPr lang="en-US" sz="3400" dirty="0">
              <a:solidFill>
                <a:srgbClr val="6E266F"/>
              </a:solidFill>
              <a:latin typeface="Delicious Heavy" pitchFamily="50" charset="0"/>
            </a:endParaRPr>
          </a:p>
        </p:txBody>
      </p:sp>
      <p:sp>
        <p:nvSpPr>
          <p:cNvPr id="37" name="Rectangle 36"/>
          <p:cNvSpPr/>
          <p:nvPr/>
        </p:nvSpPr>
        <p:spPr>
          <a:xfrm>
            <a:off x="8861782" y="5047488"/>
            <a:ext cx="2220704" cy="954107"/>
          </a:xfrm>
          <a:prstGeom prst="rect">
            <a:avLst/>
          </a:prstGeom>
        </p:spPr>
        <p:txBody>
          <a:bodyPr wrap="square">
            <a:spAutoFit/>
          </a:bodyPr>
          <a:lstStyle/>
          <a:p>
            <a:r>
              <a:rPr lang="en-US" sz="1400" dirty="0">
                <a:solidFill>
                  <a:schemeClr val="tx1">
                    <a:lumMod val="85000"/>
                    <a:lumOff val="15000"/>
                  </a:schemeClr>
                </a:solidFill>
                <a:latin typeface="Delicious Heavy" pitchFamily="50" charset="0"/>
              </a:rPr>
              <a:t>e</a:t>
            </a:r>
            <a:r>
              <a:rPr lang="en-US" sz="1400" dirty="0" smtClean="0">
                <a:solidFill>
                  <a:schemeClr val="tx1">
                    <a:lumMod val="85000"/>
                    <a:lumOff val="15000"/>
                  </a:schemeClr>
                </a:solidFill>
                <a:latin typeface="Delicious Heavy" pitchFamily="50" charset="0"/>
              </a:rPr>
              <a:t>ntrepreneurship </a:t>
            </a:r>
            <a:r>
              <a:rPr lang="en-US" sz="1400" dirty="0" err="1" smtClean="0">
                <a:solidFill>
                  <a:schemeClr val="tx1">
                    <a:lumMod val="85000"/>
                    <a:lumOff val="15000"/>
                  </a:schemeClr>
                </a:solidFill>
                <a:latin typeface="Delicious Heavy" pitchFamily="50" charset="0"/>
              </a:rPr>
              <a:t>programme</a:t>
            </a:r>
            <a:r>
              <a:rPr lang="en-US" sz="1400" dirty="0" smtClean="0">
                <a:solidFill>
                  <a:schemeClr val="tx1">
                    <a:lumMod val="85000"/>
                    <a:lumOff val="15000"/>
                  </a:schemeClr>
                </a:solidFill>
                <a:latin typeface="Delicious Heavy" pitchFamily="50" charset="0"/>
              </a:rPr>
              <a:t> designed for tweens and teens </a:t>
            </a:r>
            <a:br>
              <a:rPr lang="en-US" sz="1400" dirty="0" smtClean="0">
                <a:solidFill>
                  <a:schemeClr val="tx1">
                    <a:lumMod val="85000"/>
                    <a:lumOff val="15000"/>
                  </a:schemeClr>
                </a:solidFill>
                <a:latin typeface="Delicious Heavy" pitchFamily="50" charset="0"/>
              </a:rPr>
            </a:br>
            <a:r>
              <a:rPr lang="en-US" sz="1400" dirty="0" smtClean="0">
                <a:solidFill>
                  <a:schemeClr val="tx1">
                    <a:lumMod val="85000"/>
                    <a:lumOff val="15000"/>
                  </a:schemeClr>
                </a:solidFill>
                <a:latin typeface="Delicious Heavy" pitchFamily="50" charset="0"/>
              </a:rPr>
              <a:t>aged 9 - 16</a:t>
            </a:r>
            <a:endParaRPr lang="en-US" sz="1400" dirty="0"/>
          </a:p>
        </p:txBody>
      </p:sp>
      <p:sp>
        <p:nvSpPr>
          <p:cNvPr id="38" name="Rectangle 37"/>
          <p:cNvSpPr/>
          <p:nvPr/>
        </p:nvSpPr>
        <p:spPr>
          <a:xfrm>
            <a:off x="9530047" y="6052547"/>
            <a:ext cx="1130853" cy="2310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766043" y="5999841"/>
            <a:ext cx="947695" cy="276999"/>
          </a:xfrm>
          <a:prstGeom prst="rect">
            <a:avLst/>
          </a:prstGeom>
          <a:solidFill>
            <a:srgbClr val="FFC000"/>
          </a:solidFill>
        </p:spPr>
        <p:txBody>
          <a:bodyPr wrap="none">
            <a:spAutoFit/>
          </a:bodyPr>
          <a:lstStyle/>
          <a:p>
            <a:r>
              <a:rPr lang="en-US" sz="1200" dirty="0" smtClean="0">
                <a:solidFill>
                  <a:schemeClr val="tx1">
                    <a:lumMod val="75000"/>
                    <a:lumOff val="25000"/>
                  </a:schemeClr>
                </a:solidFill>
                <a:latin typeface="Delicious Heavy" pitchFamily="50" charset="0"/>
              </a:rPr>
              <a:t>LEARN MORE</a:t>
            </a:r>
            <a:endParaRPr lang="en-US" sz="1200" dirty="0">
              <a:solidFill>
                <a:schemeClr val="tx1">
                  <a:lumMod val="75000"/>
                  <a:lumOff val="25000"/>
                </a:schemeClr>
              </a:solidFill>
            </a:endParaRPr>
          </a:p>
        </p:txBody>
      </p:sp>
      <p:pic>
        <p:nvPicPr>
          <p:cNvPr id="40" name="Picture 39"/>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contrast="20000"/>
                    </a14:imgEffect>
                  </a14:imgLayer>
                </a14:imgProps>
              </a:ext>
              <a:ext uri="{28A0092B-C50C-407E-A947-70E740481C1C}">
                <a14:useLocalDpi xmlns:a14="http://schemas.microsoft.com/office/drawing/2010/main" val="0"/>
              </a:ext>
            </a:extLst>
          </a:blip>
          <a:srcRect l="1627" r="6908" b="6860"/>
          <a:stretch/>
        </p:blipFill>
        <p:spPr>
          <a:xfrm>
            <a:off x="2927051" y="6488856"/>
            <a:ext cx="3464275" cy="2351804"/>
          </a:xfrm>
          <a:prstGeom prst="rect">
            <a:avLst/>
          </a:prstGeom>
        </p:spPr>
      </p:pic>
      <p:sp>
        <p:nvSpPr>
          <p:cNvPr id="41" name="Rectangle 40"/>
          <p:cNvSpPr/>
          <p:nvPr/>
        </p:nvSpPr>
        <p:spPr>
          <a:xfrm>
            <a:off x="5231719" y="8289326"/>
            <a:ext cx="1138648" cy="212464"/>
          </a:xfrm>
          <a:prstGeom prst="rect">
            <a:avLst/>
          </a:prstGeom>
          <a:solidFill>
            <a:srgbClr val="6E266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253748" y="8272447"/>
            <a:ext cx="1154483" cy="246221"/>
          </a:xfrm>
          <a:prstGeom prst="rect">
            <a:avLst/>
          </a:prstGeom>
        </p:spPr>
        <p:txBody>
          <a:bodyPr wrap="none">
            <a:spAutoFit/>
          </a:bodyPr>
          <a:lstStyle/>
          <a:p>
            <a:r>
              <a:rPr lang="en-US" sz="1000" dirty="0" smtClean="0">
                <a:solidFill>
                  <a:schemeClr val="bg1"/>
                </a:solidFill>
                <a:latin typeface="Delicious Heavy" pitchFamily="50" charset="0"/>
              </a:rPr>
              <a:t>see more photos…</a:t>
            </a:r>
            <a:endParaRPr lang="en-US" sz="1000" dirty="0"/>
          </a:p>
        </p:txBody>
      </p:sp>
      <p:sp>
        <p:nvSpPr>
          <p:cNvPr id="46" name="Rectangle 45"/>
          <p:cNvSpPr/>
          <p:nvPr/>
        </p:nvSpPr>
        <p:spPr>
          <a:xfrm>
            <a:off x="6361172" y="6485310"/>
            <a:ext cx="4405403" cy="2357733"/>
          </a:xfrm>
          <a:prstGeom prst="rect">
            <a:avLst/>
          </a:prstGeom>
          <a:pattFill prst="pct50">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622609" y="6935542"/>
            <a:ext cx="3454400" cy="1446550"/>
          </a:xfrm>
          <a:prstGeom prst="rect">
            <a:avLst/>
          </a:prstGeom>
          <a:noFill/>
        </p:spPr>
        <p:txBody>
          <a:bodyPr wrap="square" rtlCol="0">
            <a:spAutoFit/>
          </a:bodyPr>
          <a:lstStyle/>
          <a:p>
            <a:r>
              <a:rPr lang="en-US" sz="2800" dirty="0" smtClean="0">
                <a:latin typeface="Delicious Heavy" pitchFamily="50" charset="0"/>
              </a:rPr>
              <a:t>Launch your child’s </a:t>
            </a:r>
            <a:r>
              <a:rPr lang="en-US" sz="3000" dirty="0" smtClean="0">
                <a:solidFill>
                  <a:srgbClr val="6E266F"/>
                </a:solidFill>
                <a:latin typeface="Delicious Heavy" pitchFamily="50" charset="0"/>
              </a:rPr>
              <a:t>entrepreneurship</a:t>
            </a:r>
            <a:r>
              <a:rPr lang="en-US" sz="3200" dirty="0" smtClean="0">
                <a:latin typeface="Delicious Heavy" pitchFamily="50" charset="0"/>
              </a:rPr>
              <a:t> </a:t>
            </a:r>
            <a:r>
              <a:rPr lang="en-US" sz="2800" dirty="0" smtClean="0">
                <a:latin typeface="Delicious Heavy" pitchFamily="50" charset="0"/>
              </a:rPr>
              <a:t>journey now!</a:t>
            </a:r>
            <a:endParaRPr lang="en-US" sz="2800" dirty="0">
              <a:latin typeface="Delicious Heavy" pitchFamily="50" charset="0"/>
            </a:endParaRPr>
          </a:p>
        </p:txBody>
      </p:sp>
      <p:pic>
        <p:nvPicPr>
          <p:cNvPr id="78" name="Picture 7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9434597">
            <a:off x="8907669" y="6886193"/>
            <a:ext cx="2243919" cy="1557131"/>
          </a:xfrm>
          <a:prstGeom prst="rect">
            <a:avLst/>
          </a:prstGeom>
        </p:spPr>
      </p:pic>
      <p:sp>
        <p:nvSpPr>
          <p:cNvPr id="79" name="Rectangle 78"/>
          <p:cNvSpPr/>
          <p:nvPr/>
        </p:nvSpPr>
        <p:spPr>
          <a:xfrm>
            <a:off x="7992736" y="2105730"/>
            <a:ext cx="2084273" cy="264348"/>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0804995" y="2421542"/>
            <a:ext cx="365760" cy="244834"/>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673438" y="2737203"/>
            <a:ext cx="1546807" cy="238186"/>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6716035" y="1710980"/>
            <a:ext cx="4636177" cy="1323439"/>
          </a:xfrm>
          <a:prstGeom prst="rect">
            <a:avLst/>
          </a:prstGeom>
          <a:noFill/>
        </p:spPr>
        <p:txBody>
          <a:bodyPr wrap="square" rtlCol="0">
            <a:spAutoFit/>
          </a:bodyPr>
          <a:lstStyle/>
          <a:p>
            <a:pPr algn="ctr"/>
            <a:r>
              <a:rPr lang="en-US" sz="2000" dirty="0" smtClean="0">
                <a:solidFill>
                  <a:schemeClr val="bg1"/>
                </a:solidFill>
                <a:latin typeface="Print Bold" panose="02000000000000000000" pitchFamily="2" charset="0"/>
              </a:rPr>
              <a:t>During the Journey of Entrepreneurship Bootcamp, I really enjoyed myself and learnt a lot about businesses. There were a lot of fun activities and the trainer was really engaging. </a:t>
            </a:r>
            <a:endParaRPr lang="en-US" sz="2000" dirty="0">
              <a:solidFill>
                <a:schemeClr val="bg1"/>
              </a:solidFill>
              <a:latin typeface="Print Bold" panose="02000000000000000000" pitchFamily="2" charset="0"/>
            </a:endParaRPr>
          </a:p>
        </p:txBody>
      </p:sp>
      <p:sp>
        <p:nvSpPr>
          <p:cNvPr id="82" name="TextBox 81"/>
          <p:cNvSpPr txBox="1"/>
          <p:nvPr/>
        </p:nvSpPr>
        <p:spPr>
          <a:xfrm>
            <a:off x="4261788" y="9876358"/>
            <a:ext cx="2431572" cy="400110"/>
          </a:xfrm>
          <a:prstGeom prst="rect">
            <a:avLst/>
          </a:prstGeom>
          <a:noFill/>
        </p:spPr>
        <p:txBody>
          <a:bodyPr wrap="square" rtlCol="0">
            <a:spAutoFit/>
          </a:bodyPr>
          <a:lstStyle/>
          <a:p>
            <a:r>
              <a:rPr lang="en-US" sz="2000" dirty="0" smtClean="0">
                <a:solidFill>
                  <a:schemeClr val="bg1"/>
                </a:solidFill>
                <a:latin typeface="Delicious Heavy" pitchFamily="50" charset="0"/>
              </a:rPr>
              <a:t>What’s special about </a:t>
            </a:r>
            <a:endParaRPr lang="en-US" sz="2000" dirty="0">
              <a:solidFill>
                <a:schemeClr val="bg1"/>
              </a:solidFill>
              <a:latin typeface="Delicious Heavy" pitchFamily="50" charset="0"/>
            </a:endParaRPr>
          </a:p>
        </p:txBody>
      </p:sp>
      <p:sp>
        <p:nvSpPr>
          <p:cNvPr id="83" name="TextBox 82"/>
          <p:cNvSpPr txBox="1"/>
          <p:nvPr/>
        </p:nvSpPr>
        <p:spPr>
          <a:xfrm>
            <a:off x="6520816" y="9746200"/>
            <a:ext cx="1712715" cy="646331"/>
          </a:xfrm>
          <a:prstGeom prst="rect">
            <a:avLst/>
          </a:prstGeom>
          <a:noFill/>
        </p:spPr>
        <p:txBody>
          <a:bodyPr wrap="square" rtlCol="0">
            <a:spAutoFit/>
          </a:bodyPr>
          <a:lstStyle/>
          <a:p>
            <a:r>
              <a:rPr lang="en-US" sz="3600" dirty="0" smtClean="0">
                <a:solidFill>
                  <a:srgbClr val="FFC000"/>
                </a:solidFill>
                <a:latin typeface="Delicious Heavy" pitchFamily="50" charset="0"/>
              </a:rPr>
              <a:t>JOE</a:t>
            </a:r>
            <a:endParaRPr lang="en-US" sz="3600" dirty="0">
              <a:solidFill>
                <a:srgbClr val="FFC000"/>
              </a:solidFill>
              <a:latin typeface="Delicious Heavy" pitchFamily="50" charset="0"/>
            </a:endParaRPr>
          </a:p>
        </p:txBody>
      </p:sp>
      <p:sp>
        <p:nvSpPr>
          <p:cNvPr id="84" name="TextBox 83"/>
          <p:cNvSpPr txBox="1"/>
          <p:nvPr/>
        </p:nvSpPr>
        <p:spPr>
          <a:xfrm>
            <a:off x="7234341" y="9859487"/>
            <a:ext cx="2889497" cy="400110"/>
          </a:xfrm>
          <a:prstGeom prst="rect">
            <a:avLst/>
          </a:prstGeom>
          <a:noFill/>
        </p:spPr>
        <p:txBody>
          <a:bodyPr wrap="square" rtlCol="0">
            <a:spAutoFit/>
          </a:bodyPr>
          <a:lstStyle/>
          <a:p>
            <a:r>
              <a:rPr lang="en-US" sz="2000" dirty="0" smtClean="0">
                <a:solidFill>
                  <a:schemeClr val="bg1"/>
                </a:solidFill>
                <a:latin typeface="Delicious Heavy" pitchFamily="50" charset="0"/>
              </a:rPr>
              <a:t>is that it focuses on both </a:t>
            </a:r>
            <a:endParaRPr lang="en-US" sz="2000" dirty="0">
              <a:solidFill>
                <a:schemeClr val="bg1"/>
              </a:solidFill>
              <a:latin typeface="Delicious Heavy" pitchFamily="50" charset="0"/>
            </a:endParaRPr>
          </a:p>
        </p:txBody>
      </p:sp>
      <p:sp>
        <p:nvSpPr>
          <p:cNvPr id="2" name="Rectangle 1"/>
          <p:cNvSpPr/>
          <p:nvPr/>
        </p:nvSpPr>
        <p:spPr>
          <a:xfrm>
            <a:off x="2558066" y="10361795"/>
            <a:ext cx="4669151" cy="440338"/>
          </a:xfrm>
          <a:prstGeom prst="rect">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7674270" y="10375929"/>
            <a:ext cx="3657160" cy="440338"/>
          </a:xfrm>
          <a:prstGeom prst="rect">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609579" y="10259478"/>
            <a:ext cx="9915946" cy="646331"/>
          </a:xfrm>
          <a:prstGeom prst="rect">
            <a:avLst/>
          </a:prstGeom>
          <a:noFill/>
        </p:spPr>
        <p:txBody>
          <a:bodyPr wrap="square" rtlCol="0">
            <a:spAutoFit/>
          </a:bodyPr>
          <a:lstStyle/>
          <a:p>
            <a:r>
              <a:rPr lang="en-US" sz="3600" dirty="0" smtClean="0">
                <a:solidFill>
                  <a:schemeClr val="bg1"/>
                </a:solidFill>
                <a:latin typeface="Delicious Heavy" pitchFamily="50" charset="0"/>
              </a:rPr>
              <a:t>PERSONAL DEVELOPMENT &amp; FINANCIAL LITERACY</a:t>
            </a:r>
            <a:endParaRPr lang="en-US" sz="3600" dirty="0">
              <a:solidFill>
                <a:schemeClr val="bg1"/>
              </a:solidFill>
              <a:latin typeface="Delicious Heavy" pitchFamily="50" charset="0"/>
            </a:endParaRPr>
          </a:p>
        </p:txBody>
      </p:sp>
      <p:grpSp>
        <p:nvGrpSpPr>
          <p:cNvPr id="74" name="Group 73"/>
          <p:cNvGrpSpPr/>
          <p:nvPr/>
        </p:nvGrpSpPr>
        <p:grpSpPr>
          <a:xfrm rot="205663">
            <a:off x="2737143" y="12281101"/>
            <a:ext cx="1903371" cy="1845290"/>
            <a:chOff x="464936" y="2508519"/>
            <a:chExt cx="2955722" cy="2651730"/>
          </a:xfrm>
        </p:grpSpPr>
        <p:sp>
          <p:nvSpPr>
            <p:cNvPr id="75" name="Rounded Rectangle 74"/>
            <p:cNvSpPr/>
            <p:nvPr/>
          </p:nvSpPr>
          <p:spPr>
            <a:xfrm rot="21124221">
              <a:off x="464936" y="2508519"/>
              <a:ext cx="2828925" cy="2570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rot="21124221">
              <a:off x="591733" y="2589514"/>
              <a:ext cx="2828925" cy="257073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8" name="Picture 87"/>
          <p:cNvPicPr>
            <a:picLocks noChangeAspect="1"/>
          </p:cNvPicPr>
          <p:nvPr/>
        </p:nvPicPr>
        <p:blipFill>
          <a:blip r:embed="rId12" cstate="print">
            <a:clrChange>
              <a:clrFrom>
                <a:srgbClr val="F3F3F5"/>
              </a:clrFrom>
              <a:clrTo>
                <a:srgbClr val="F3F3F5">
                  <a:alpha val="0"/>
                </a:srgbClr>
              </a:clrTo>
            </a:clrChange>
            <a:extLst>
              <a:ext uri="{28A0092B-C50C-407E-A947-70E740481C1C}">
                <a14:useLocalDpi xmlns:a14="http://schemas.microsoft.com/office/drawing/2010/main" val="0"/>
              </a:ext>
            </a:extLst>
          </a:blip>
          <a:stretch>
            <a:fillRect/>
          </a:stretch>
        </p:blipFill>
        <p:spPr>
          <a:xfrm rot="20830603">
            <a:off x="2115274" y="11925650"/>
            <a:ext cx="2199956" cy="2199956"/>
          </a:xfrm>
          <a:prstGeom prst="rect">
            <a:avLst/>
          </a:prstGeom>
        </p:spPr>
      </p:pic>
      <p:sp>
        <p:nvSpPr>
          <p:cNvPr id="92" name="Rectangle 91"/>
          <p:cNvSpPr/>
          <p:nvPr/>
        </p:nvSpPr>
        <p:spPr>
          <a:xfrm rot="21321739">
            <a:off x="3138495" y="13092562"/>
            <a:ext cx="1414559" cy="830997"/>
          </a:xfrm>
          <a:prstGeom prst="rect">
            <a:avLst/>
          </a:prstGeom>
        </p:spPr>
        <p:txBody>
          <a:bodyPr wrap="square">
            <a:spAutoFit/>
          </a:bodyPr>
          <a:lstStyle/>
          <a:p>
            <a:pPr algn="r"/>
            <a:r>
              <a:rPr lang="en-US" sz="1600" dirty="0" smtClean="0">
                <a:solidFill>
                  <a:srgbClr val="702771"/>
                </a:solidFill>
                <a:latin typeface="Franklin Gothic Demi" panose="020B0703020102020204" pitchFamily="34" charset="0"/>
              </a:rPr>
              <a:t>Soft-Skills: Mindset Development</a:t>
            </a:r>
            <a:endParaRPr lang="en-US" sz="1600" dirty="0"/>
          </a:p>
        </p:txBody>
      </p:sp>
      <p:sp>
        <p:nvSpPr>
          <p:cNvPr id="100" name="Rectangle 99"/>
          <p:cNvSpPr/>
          <p:nvPr/>
        </p:nvSpPr>
        <p:spPr>
          <a:xfrm rot="21294274">
            <a:off x="2977859" y="11964157"/>
            <a:ext cx="1093569" cy="400110"/>
          </a:xfrm>
          <a:prstGeom prst="rect">
            <a:avLst/>
          </a:prstGeom>
        </p:spPr>
        <p:txBody>
          <a:bodyPr wrap="none">
            <a:spAutoFit/>
          </a:bodyPr>
          <a:lstStyle/>
          <a:p>
            <a:r>
              <a:rPr lang="en-US" sz="2000" b="1" dirty="0" smtClean="0">
                <a:solidFill>
                  <a:srgbClr val="FFC000"/>
                </a:solidFill>
                <a:latin typeface="Franklin Gothic Demi" panose="020B0703020102020204" pitchFamily="34" charset="0"/>
              </a:rPr>
              <a:t>Phase 1</a:t>
            </a:r>
            <a:endParaRPr lang="en-US" sz="2000" dirty="0">
              <a:solidFill>
                <a:srgbClr val="FFC000"/>
              </a:solidFill>
            </a:endParaRPr>
          </a:p>
        </p:txBody>
      </p:sp>
      <p:grpSp>
        <p:nvGrpSpPr>
          <p:cNvPr id="104" name="Group 103"/>
          <p:cNvGrpSpPr/>
          <p:nvPr/>
        </p:nvGrpSpPr>
        <p:grpSpPr>
          <a:xfrm rot="850777">
            <a:off x="5045833" y="12442862"/>
            <a:ext cx="1903371" cy="1845290"/>
            <a:chOff x="464936" y="2508519"/>
            <a:chExt cx="2955722" cy="2651730"/>
          </a:xfrm>
        </p:grpSpPr>
        <p:sp>
          <p:nvSpPr>
            <p:cNvPr id="105" name="Rounded Rectangle 104"/>
            <p:cNvSpPr/>
            <p:nvPr/>
          </p:nvSpPr>
          <p:spPr>
            <a:xfrm rot="21124221">
              <a:off x="464936" y="2508519"/>
              <a:ext cx="2828925" cy="2570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ounded Rectangle 105"/>
            <p:cNvSpPr/>
            <p:nvPr/>
          </p:nvSpPr>
          <p:spPr>
            <a:xfrm rot="21124221">
              <a:off x="591733" y="2589514"/>
              <a:ext cx="2828925" cy="257073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Rectangle 107"/>
          <p:cNvSpPr/>
          <p:nvPr/>
        </p:nvSpPr>
        <p:spPr>
          <a:xfrm rot="366853">
            <a:off x="5396222" y="12522977"/>
            <a:ext cx="1414559" cy="830997"/>
          </a:xfrm>
          <a:prstGeom prst="rect">
            <a:avLst/>
          </a:prstGeom>
        </p:spPr>
        <p:txBody>
          <a:bodyPr wrap="square">
            <a:spAutoFit/>
          </a:bodyPr>
          <a:lstStyle/>
          <a:p>
            <a:pPr algn="r"/>
            <a:r>
              <a:rPr lang="en-US" sz="1600" dirty="0" smtClean="0">
                <a:solidFill>
                  <a:srgbClr val="702771"/>
                </a:solidFill>
                <a:latin typeface="Franklin Gothic Demi" panose="020B0703020102020204" pitchFamily="34" charset="0"/>
              </a:rPr>
              <a:t>Soft-Skills: Interpersonal Skills</a:t>
            </a:r>
            <a:endParaRPr lang="en-US" sz="1600" dirty="0"/>
          </a:p>
        </p:txBody>
      </p:sp>
      <p:sp>
        <p:nvSpPr>
          <p:cNvPr id="109" name="Rectangle 108"/>
          <p:cNvSpPr/>
          <p:nvPr/>
        </p:nvSpPr>
        <p:spPr>
          <a:xfrm rot="339388">
            <a:off x="5618622" y="12126064"/>
            <a:ext cx="1093569" cy="400110"/>
          </a:xfrm>
          <a:prstGeom prst="rect">
            <a:avLst/>
          </a:prstGeom>
        </p:spPr>
        <p:txBody>
          <a:bodyPr wrap="none">
            <a:spAutoFit/>
          </a:bodyPr>
          <a:lstStyle/>
          <a:p>
            <a:r>
              <a:rPr lang="en-US" sz="2000" b="1" dirty="0" smtClean="0">
                <a:solidFill>
                  <a:srgbClr val="FFC000"/>
                </a:solidFill>
                <a:latin typeface="Franklin Gothic Demi" panose="020B0703020102020204" pitchFamily="34" charset="0"/>
              </a:rPr>
              <a:t>Phase 2</a:t>
            </a:r>
            <a:endParaRPr lang="en-US" sz="2000" dirty="0">
              <a:solidFill>
                <a:srgbClr val="FFC000"/>
              </a:solidFill>
            </a:endParaRPr>
          </a:p>
        </p:txBody>
      </p:sp>
      <p:pic>
        <p:nvPicPr>
          <p:cNvPr id="89" name="Picture 88"/>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53553" t="7144" r="26386" b="76244"/>
          <a:stretch/>
        </p:blipFill>
        <p:spPr>
          <a:xfrm rot="410097">
            <a:off x="5268370" y="13063623"/>
            <a:ext cx="1355123" cy="1119583"/>
          </a:xfrm>
          <a:prstGeom prst="rect">
            <a:avLst/>
          </a:prstGeom>
        </p:spPr>
      </p:pic>
      <p:grpSp>
        <p:nvGrpSpPr>
          <p:cNvPr id="110" name="Group 109"/>
          <p:cNvGrpSpPr/>
          <p:nvPr/>
        </p:nvGrpSpPr>
        <p:grpSpPr>
          <a:xfrm rot="205663">
            <a:off x="7375055" y="12573174"/>
            <a:ext cx="1903371" cy="1845290"/>
            <a:chOff x="464936" y="2508519"/>
            <a:chExt cx="2955722" cy="2651730"/>
          </a:xfrm>
        </p:grpSpPr>
        <p:sp>
          <p:nvSpPr>
            <p:cNvPr id="111" name="Rounded Rectangle 110"/>
            <p:cNvSpPr/>
            <p:nvPr/>
          </p:nvSpPr>
          <p:spPr>
            <a:xfrm rot="21124221">
              <a:off x="464936" y="2508519"/>
              <a:ext cx="2828925" cy="2570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ounded Rectangle 111"/>
            <p:cNvSpPr/>
            <p:nvPr/>
          </p:nvSpPr>
          <p:spPr>
            <a:xfrm rot="21124221">
              <a:off x="591733" y="2589514"/>
              <a:ext cx="2828925" cy="257073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 name="Rectangle 113"/>
          <p:cNvSpPr/>
          <p:nvPr/>
        </p:nvSpPr>
        <p:spPr>
          <a:xfrm rot="21321739">
            <a:off x="7643553" y="12631023"/>
            <a:ext cx="1414559" cy="1077218"/>
          </a:xfrm>
          <a:prstGeom prst="rect">
            <a:avLst/>
          </a:prstGeom>
        </p:spPr>
        <p:txBody>
          <a:bodyPr wrap="square">
            <a:spAutoFit/>
          </a:bodyPr>
          <a:lstStyle/>
          <a:p>
            <a:pPr algn="r"/>
            <a:r>
              <a:rPr lang="en-US" sz="1600" dirty="0" smtClean="0">
                <a:solidFill>
                  <a:srgbClr val="702771"/>
                </a:solidFill>
                <a:latin typeface="Franklin Gothic Demi" panose="020B0703020102020204" pitchFamily="34" charset="0"/>
              </a:rPr>
              <a:t>Financial Literacy &amp; Business Skills</a:t>
            </a:r>
            <a:endParaRPr lang="en-US" sz="1600" dirty="0"/>
          </a:p>
        </p:txBody>
      </p:sp>
      <p:sp>
        <p:nvSpPr>
          <p:cNvPr id="115" name="Rectangle 114"/>
          <p:cNvSpPr/>
          <p:nvPr/>
        </p:nvSpPr>
        <p:spPr>
          <a:xfrm rot="21294274">
            <a:off x="7615771" y="12256230"/>
            <a:ext cx="1093569" cy="400110"/>
          </a:xfrm>
          <a:prstGeom prst="rect">
            <a:avLst/>
          </a:prstGeom>
        </p:spPr>
        <p:txBody>
          <a:bodyPr wrap="none">
            <a:spAutoFit/>
          </a:bodyPr>
          <a:lstStyle/>
          <a:p>
            <a:r>
              <a:rPr lang="en-US" sz="2000" b="1" dirty="0" smtClean="0">
                <a:solidFill>
                  <a:srgbClr val="FFC000"/>
                </a:solidFill>
                <a:latin typeface="Franklin Gothic Demi" panose="020B0703020102020204" pitchFamily="34" charset="0"/>
              </a:rPr>
              <a:t>Phase 3</a:t>
            </a:r>
            <a:endParaRPr lang="en-US" sz="2000" dirty="0">
              <a:solidFill>
                <a:srgbClr val="FFC000"/>
              </a:solidFill>
            </a:endParaRPr>
          </a:p>
        </p:txBody>
      </p:sp>
      <p:grpSp>
        <p:nvGrpSpPr>
          <p:cNvPr id="116" name="Group 115"/>
          <p:cNvGrpSpPr/>
          <p:nvPr/>
        </p:nvGrpSpPr>
        <p:grpSpPr>
          <a:xfrm rot="850777">
            <a:off x="9727938" y="12463198"/>
            <a:ext cx="1903371" cy="1845290"/>
            <a:chOff x="464936" y="2508519"/>
            <a:chExt cx="2955722" cy="2651730"/>
          </a:xfrm>
        </p:grpSpPr>
        <p:sp>
          <p:nvSpPr>
            <p:cNvPr id="117" name="Rounded Rectangle 116"/>
            <p:cNvSpPr/>
            <p:nvPr/>
          </p:nvSpPr>
          <p:spPr>
            <a:xfrm rot="21124221">
              <a:off x="464936" y="2508519"/>
              <a:ext cx="2828925" cy="2570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rot="21124221">
              <a:off x="591733" y="2589514"/>
              <a:ext cx="2828925" cy="257073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Rectangle 118"/>
          <p:cNvSpPr/>
          <p:nvPr/>
        </p:nvSpPr>
        <p:spPr>
          <a:xfrm rot="366853">
            <a:off x="10343985" y="12544920"/>
            <a:ext cx="1131471" cy="1323439"/>
          </a:xfrm>
          <a:prstGeom prst="rect">
            <a:avLst/>
          </a:prstGeom>
        </p:spPr>
        <p:txBody>
          <a:bodyPr wrap="square">
            <a:spAutoFit/>
          </a:bodyPr>
          <a:lstStyle/>
          <a:p>
            <a:pPr algn="r"/>
            <a:r>
              <a:rPr lang="en-US" sz="1600" dirty="0" smtClean="0">
                <a:solidFill>
                  <a:srgbClr val="702771"/>
                </a:solidFill>
                <a:latin typeface="Franklin Gothic Demi" panose="020B0703020102020204" pitchFamily="34" charset="0"/>
              </a:rPr>
              <a:t>Final Project &amp; Mini-Market Fair</a:t>
            </a:r>
            <a:endParaRPr lang="en-US" sz="1600" dirty="0"/>
          </a:p>
        </p:txBody>
      </p:sp>
      <p:sp>
        <p:nvSpPr>
          <p:cNvPr id="120" name="Rectangle 119"/>
          <p:cNvSpPr/>
          <p:nvPr/>
        </p:nvSpPr>
        <p:spPr>
          <a:xfrm rot="339388">
            <a:off x="10300727" y="12146400"/>
            <a:ext cx="1093569" cy="400110"/>
          </a:xfrm>
          <a:prstGeom prst="rect">
            <a:avLst/>
          </a:prstGeom>
        </p:spPr>
        <p:txBody>
          <a:bodyPr wrap="none">
            <a:spAutoFit/>
          </a:bodyPr>
          <a:lstStyle/>
          <a:p>
            <a:r>
              <a:rPr lang="en-US" sz="2000" b="1" dirty="0" smtClean="0">
                <a:solidFill>
                  <a:srgbClr val="FFC000"/>
                </a:solidFill>
                <a:latin typeface="Franklin Gothic Demi" panose="020B0703020102020204" pitchFamily="34" charset="0"/>
              </a:rPr>
              <a:t>Phase 4</a:t>
            </a:r>
            <a:endParaRPr lang="en-US" sz="2000" dirty="0">
              <a:solidFill>
                <a:srgbClr val="FFC000"/>
              </a:solidFill>
            </a:endParaRPr>
          </a:p>
        </p:txBody>
      </p:sp>
      <p:pic>
        <p:nvPicPr>
          <p:cNvPr id="90" name="Picture 89"/>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53301" b="70503" l="76560" r="93640">
                        <a14:foregroundMark x1="80436" y1="65960" x2="80436" y2="65960"/>
                        <a14:foregroundMark x1="84373" y1="64082" x2="84373" y2="64082"/>
                        <a14:foregroundMark x1="87402" y1="62689" x2="87402" y2="62689"/>
                        <a14:foregroundMark x1="87644" y1="56572" x2="87644" y2="56572"/>
                      </a14:backgroundRemoval>
                    </a14:imgEffect>
                  </a14:imgLayer>
                </a14:imgProps>
              </a:ext>
              <a:ext uri="{28A0092B-C50C-407E-A947-70E740481C1C}">
                <a14:useLocalDpi xmlns:a14="http://schemas.microsoft.com/office/drawing/2010/main" val="0"/>
              </a:ext>
            </a:extLst>
          </a:blip>
          <a:srcRect l="76078" t="53632" r="6443" b="28889"/>
          <a:stretch/>
        </p:blipFill>
        <p:spPr>
          <a:xfrm rot="21322566">
            <a:off x="7524228" y="13430006"/>
            <a:ext cx="1011091" cy="1011091"/>
          </a:xfrm>
          <a:prstGeom prst="rect">
            <a:avLst/>
          </a:prstGeom>
        </p:spPr>
      </p:pic>
      <p:pic>
        <p:nvPicPr>
          <p:cNvPr id="91" name="Picture 90"/>
          <p:cNvPicPr>
            <a:picLocks noChangeAspect="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l="9300" t="52064" r="77367" b="31017"/>
          <a:stretch/>
        </p:blipFill>
        <p:spPr>
          <a:xfrm>
            <a:off x="9806658" y="13083144"/>
            <a:ext cx="802205" cy="1017923"/>
          </a:xfrm>
          <a:prstGeom prst="rect">
            <a:avLst/>
          </a:prstGeom>
        </p:spPr>
      </p:pic>
      <p:sp>
        <p:nvSpPr>
          <p:cNvPr id="96" name="Flowchart: Manual Input 95"/>
          <p:cNvSpPr/>
          <p:nvPr/>
        </p:nvSpPr>
        <p:spPr>
          <a:xfrm flipH="1">
            <a:off x="4916990" y="19247080"/>
            <a:ext cx="4097538" cy="746677"/>
          </a:xfrm>
          <a:prstGeom prst="flowChartManualInpu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5310247" y="19401406"/>
            <a:ext cx="3810021" cy="523220"/>
          </a:xfrm>
          <a:prstGeom prst="rect">
            <a:avLst/>
          </a:prstGeom>
        </p:spPr>
        <p:txBody>
          <a:bodyPr wrap="square">
            <a:spAutoFit/>
          </a:bodyPr>
          <a:lstStyle/>
          <a:p>
            <a:r>
              <a:rPr lang="en-US" sz="2800" b="1" dirty="0" smtClean="0">
                <a:solidFill>
                  <a:schemeClr val="bg1"/>
                </a:solidFill>
                <a:latin typeface="Franklin Gothic Demi" panose="020B0703020102020204" pitchFamily="34" charset="0"/>
              </a:rPr>
              <a:t>How we learn in JOE</a:t>
            </a:r>
            <a:endParaRPr lang="en-US" sz="2800" dirty="0">
              <a:latin typeface="Franklin Gothic Demi" panose="020B0703020102020204" pitchFamily="34" charset="0"/>
            </a:endParaRPr>
          </a:p>
        </p:txBody>
      </p:sp>
      <p:sp>
        <p:nvSpPr>
          <p:cNvPr id="44" name="Oval 43"/>
          <p:cNvSpPr/>
          <p:nvPr/>
        </p:nvSpPr>
        <p:spPr>
          <a:xfrm>
            <a:off x="2390625" y="24274697"/>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2279910" y="24243824"/>
            <a:ext cx="2720657" cy="2628158"/>
            <a:chOff x="5539323" y="7766999"/>
            <a:chExt cx="2720657" cy="2516329"/>
          </a:xfrm>
        </p:grpSpPr>
        <p:sp>
          <p:nvSpPr>
            <p:cNvPr id="10" name="Rectangle 9"/>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p:cNvSpPr/>
          <p:nvPr/>
        </p:nvSpPr>
        <p:spPr>
          <a:xfrm>
            <a:off x="2777867" y="25019180"/>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pic>
        <p:nvPicPr>
          <p:cNvPr id="49" name="Picture 48"/>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contrast="20000"/>
                    </a14:imgEffect>
                  </a14:imgLayer>
                </a14:imgProps>
              </a:ext>
              <a:ext uri="{28A0092B-C50C-407E-A947-70E740481C1C}">
                <a14:useLocalDpi xmlns:a14="http://schemas.microsoft.com/office/drawing/2010/main" val="0"/>
              </a:ext>
            </a:extLst>
          </a:blip>
          <a:srcRect l="11343" t="6698" r="10188" b="16028"/>
          <a:stretch/>
        </p:blipFill>
        <p:spPr>
          <a:xfrm>
            <a:off x="9147123" y="15748078"/>
            <a:ext cx="4572000" cy="3001536"/>
          </a:xfrm>
          <a:prstGeom prst="rect">
            <a:avLst/>
          </a:prstGeom>
        </p:spPr>
      </p:pic>
      <p:pic>
        <p:nvPicPr>
          <p:cNvPr id="51" name="Picture 50"/>
          <p:cNvPicPr>
            <a:picLocks noChangeAspect="1"/>
          </p:cNvPicPr>
          <p:nvPr/>
        </p:nvPicPr>
        <p:blipFill rotWithShape="1">
          <a:blip r:embed="rId19" cstate="print">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56034" t="15493"/>
          <a:stretch/>
        </p:blipFill>
        <p:spPr>
          <a:xfrm rot="16200000">
            <a:off x="781372" y="14949999"/>
            <a:ext cx="3004317" cy="4593367"/>
          </a:xfrm>
          <a:prstGeom prst="rect">
            <a:avLst/>
          </a:prstGeom>
        </p:spPr>
      </p:pic>
      <p:pic>
        <p:nvPicPr>
          <p:cNvPr id="52" name="Picture 51"/>
          <p:cNvPicPr>
            <a:picLocks noChangeAspect="1"/>
          </p:cNvPicPr>
          <p:nvPr/>
        </p:nvPicPr>
        <p:blipFill rotWithShape="1">
          <a:blip r:embed="rId21" cstate="print">
            <a:extLst>
              <a:ext uri="{28A0092B-C50C-407E-A947-70E740481C1C}">
                <a14:useLocalDpi xmlns:a14="http://schemas.microsoft.com/office/drawing/2010/main" val="0"/>
              </a:ext>
            </a:extLst>
          </a:blip>
          <a:srcRect l="6228" t="16054" b="1981"/>
          <a:stretch/>
        </p:blipFill>
        <p:spPr>
          <a:xfrm>
            <a:off x="4580215" y="15742414"/>
            <a:ext cx="4572000" cy="2997199"/>
          </a:xfrm>
          <a:prstGeom prst="rect">
            <a:avLst/>
          </a:prstGeom>
        </p:spPr>
      </p:pic>
      <p:sp>
        <p:nvSpPr>
          <p:cNvPr id="127" name="TextBox 126"/>
          <p:cNvSpPr txBox="1"/>
          <p:nvPr/>
        </p:nvSpPr>
        <p:spPr>
          <a:xfrm>
            <a:off x="2466216" y="20096845"/>
            <a:ext cx="9029490" cy="707886"/>
          </a:xfrm>
          <a:prstGeom prst="rect">
            <a:avLst/>
          </a:prstGeom>
          <a:noFill/>
        </p:spPr>
        <p:txBody>
          <a:bodyPr wrap="square" rtlCol="0">
            <a:spAutoFit/>
          </a:bodyPr>
          <a:lstStyle/>
          <a:p>
            <a:pPr algn="ctr"/>
            <a:r>
              <a:rPr lang="en-US" sz="2000" dirty="0" smtClean="0">
                <a:solidFill>
                  <a:schemeClr val="tx1">
                    <a:lumMod val="85000"/>
                    <a:lumOff val="15000"/>
                  </a:schemeClr>
                </a:solidFill>
                <a:latin typeface="Delicious Heavy" pitchFamily="50" charset="0"/>
              </a:rPr>
              <a:t>Learning is made fun at JOE! </a:t>
            </a:r>
            <a:br>
              <a:rPr lang="en-US" sz="2000" dirty="0" smtClean="0">
                <a:solidFill>
                  <a:schemeClr val="tx1">
                    <a:lumMod val="85000"/>
                    <a:lumOff val="15000"/>
                  </a:schemeClr>
                </a:solidFill>
                <a:latin typeface="Delicious Heavy" pitchFamily="50" charset="0"/>
              </a:rPr>
            </a:br>
            <a:r>
              <a:rPr lang="en-US" sz="2000" dirty="0" smtClean="0">
                <a:solidFill>
                  <a:schemeClr val="tx1">
                    <a:lumMod val="85000"/>
                    <a:lumOff val="15000"/>
                  </a:schemeClr>
                </a:solidFill>
                <a:latin typeface="Delicious Heavy" pitchFamily="50" charset="0"/>
              </a:rPr>
              <a:t>Many of its activities are experiential-based to create the best learning environment. </a:t>
            </a:r>
            <a:endParaRPr lang="en-US" sz="2000" dirty="0">
              <a:solidFill>
                <a:schemeClr val="tx1">
                  <a:lumMod val="85000"/>
                  <a:lumOff val="15000"/>
                </a:schemeClr>
              </a:solidFill>
              <a:latin typeface="Delicious Heavy" pitchFamily="50" charset="0"/>
            </a:endParaRPr>
          </a:p>
        </p:txBody>
      </p:sp>
      <p:pic>
        <p:nvPicPr>
          <p:cNvPr id="53" name="Picture 52"/>
          <p:cNvPicPr>
            <a:picLocks noChangeAspect="1"/>
          </p:cNvPicPr>
          <p:nvPr/>
        </p:nvPicPr>
        <p:blipFill>
          <a:blip r:embed="rId22" cstate="print">
            <a:clrChange>
              <a:clrFrom>
                <a:srgbClr val="F3F3F5"/>
              </a:clrFrom>
              <a:clrTo>
                <a:srgbClr val="F3F3F5">
                  <a:alpha val="0"/>
                </a:srgbClr>
              </a:clrTo>
            </a:clrChange>
            <a:extLst>
              <a:ext uri="{28A0092B-C50C-407E-A947-70E740481C1C}">
                <a14:useLocalDpi xmlns:a14="http://schemas.microsoft.com/office/drawing/2010/main" val="0"/>
              </a:ext>
            </a:extLst>
          </a:blip>
          <a:stretch>
            <a:fillRect/>
          </a:stretch>
        </p:blipFill>
        <p:spPr>
          <a:xfrm>
            <a:off x="678424" y="20585772"/>
            <a:ext cx="2440297" cy="2440297"/>
          </a:xfrm>
          <a:prstGeom prst="rect">
            <a:avLst/>
          </a:prstGeom>
        </p:spPr>
      </p:pic>
      <p:pic>
        <p:nvPicPr>
          <p:cNvPr id="54" name="Picture 53"/>
          <p:cNvPicPr>
            <a:picLocks noChangeAspect="1"/>
          </p:cNvPicPr>
          <p:nvPr/>
        </p:nvPicPr>
        <p:blipFill>
          <a:blip r:embed="rId23" cstate="print">
            <a:clrChange>
              <a:clrFrom>
                <a:srgbClr val="F2F2F2"/>
              </a:clrFrom>
              <a:clrTo>
                <a:srgbClr val="F2F2F2">
                  <a:alpha val="0"/>
                </a:srgbClr>
              </a:clrTo>
            </a:clrChange>
            <a:extLst>
              <a:ext uri="{28A0092B-C50C-407E-A947-70E740481C1C}">
                <a14:useLocalDpi xmlns:a14="http://schemas.microsoft.com/office/drawing/2010/main" val="0"/>
              </a:ext>
            </a:extLst>
          </a:blip>
          <a:stretch>
            <a:fillRect/>
          </a:stretch>
        </p:blipFill>
        <p:spPr>
          <a:xfrm>
            <a:off x="3151321" y="21180939"/>
            <a:ext cx="1362572" cy="1362572"/>
          </a:xfrm>
          <a:prstGeom prst="rect">
            <a:avLst/>
          </a:prstGeom>
        </p:spPr>
      </p:pic>
      <p:pic>
        <p:nvPicPr>
          <p:cNvPr id="55" name="Picture 54"/>
          <p:cNvPicPr>
            <a:picLocks noChangeAspect="1"/>
          </p:cNvPicPr>
          <p:nvPr/>
        </p:nvPicPr>
        <p:blipFill>
          <a:blip r:embed="rId24"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227006" y="21245230"/>
            <a:ext cx="1325357" cy="1325357"/>
          </a:xfrm>
          <a:prstGeom prst="rect">
            <a:avLst/>
          </a:prstGeom>
        </p:spPr>
      </p:pic>
      <p:pic>
        <p:nvPicPr>
          <p:cNvPr id="1026" name="Picture 2" descr="Image result for video vector"/>
          <p:cNvPicPr>
            <a:picLocks noChangeAspect="1" noChangeArrowheads="1"/>
          </p:cNvPicPr>
          <p:nvPr/>
        </p:nvPicPr>
        <p:blipFill>
          <a:blip r:embed="rId25"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89692" y="21463703"/>
            <a:ext cx="821170" cy="82117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692909" y="21580879"/>
            <a:ext cx="734875" cy="734875"/>
          </a:xfrm>
          <a:prstGeom prst="rect">
            <a:avLst/>
          </a:prstGeom>
        </p:spPr>
      </p:pic>
      <p:pic>
        <p:nvPicPr>
          <p:cNvPr id="57" name="Picture 56"/>
          <p:cNvPicPr>
            <a:picLocks noChangeAspect="1"/>
          </p:cNvPicPr>
          <p:nvPr/>
        </p:nvPicPr>
        <p:blipFill rotWithShape="1">
          <a:blip r:embed="rId27"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rcRect r="29127" b="31714"/>
          <a:stretch/>
        </p:blipFill>
        <p:spPr>
          <a:xfrm>
            <a:off x="11658314" y="21463703"/>
            <a:ext cx="935839" cy="901696"/>
          </a:xfrm>
          <a:prstGeom prst="rect">
            <a:avLst/>
          </a:prstGeom>
        </p:spPr>
      </p:pic>
      <p:sp>
        <p:nvSpPr>
          <p:cNvPr id="58" name="Rectangle 57"/>
          <p:cNvSpPr/>
          <p:nvPr/>
        </p:nvSpPr>
        <p:spPr>
          <a:xfrm>
            <a:off x="1200895" y="22458862"/>
            <a:ext cx="1470274" cy="369332"/>
          </a:xfrm>
          <a:prstGeom prst="rect">
            <a:avLst/>
          </a:prstGeom>
        </p:spPr>
        <p:txBody>
          <a:bodyPr wrap="none">
            <a:spAutoFit/>
          </a:bodyPr>
          <a:lstStyle/>
          <a:p>
            <a:r>
              <a:rPr lang="en-US" b="1" dirty="0" smtClean="0">
                <a:solidFill>
                  <a:srgbClr val="6E266F"/>
                </a:solidFill>
                <a:latin typeface="Franklin Gothic Demi" panose="020B0703020102020204" pitchFamily="34" charset="0"/>
              </a:rPr>
              <a:t>Idea Journal </a:t>
            </a:r>
            <a:endParaRPr lang="en-US" dirty="0">
              <a:solidFill>
                <a:srgbClr val="6E266F"/>
              </a:solidFill>
            </a:endParaRPr>
          </a:p>
        </p:txBody>
      </p:sp>
      <p:sp>
        <p:nvSpPr>
          <p:cNvPr id="129" name="Rectangle 128"/>
          <p:cNvSpPr/>
          <p:nvPr/>
        </p:nvSpPr>
        <p:spPr>
          <a:xfrm>
            <a:off x="3163763" y="22458862"/>
            <a:ext cx="1351267" cy="369332"/>
          </a:xfrm>
          <a:prstGeom prst="rect">
            <a:avLst/>
          </a:prstGeom>
        </p:spPr>
        <p:txBody>
          <a:bodyPr wrap="none">
            <a:spAutoFit/>
          </a:bodyPr>
          <a:lstStyle/>
          <a:p>
            <a:r>
              <a:rPr lang="en-US" b="1" dirty="0" smtClean="0">
                <a:solidFill>
                  <a:srgbClr val="6E266F"/>
                </a:solidFill>
                <a:latin typeface="Franklin Gothic Demi" panose="020B0703020102020204" pitchFamily="34" charset="0"/>
              </a:rPr>
              <a:t>Storytelling</a:t>
            </a:r>
            <a:endParaRPr lang="en-US" dirty="0">
              <a:solidFill>
                <a:srgbClr val="6E266F"/>
              </a:solidFill>
            </a:endParaRPr>
          </a:p>
        </p:txBody>
      </p:sp>
      <p:sp>
        <p:nvSpPr>
          <p:cNvPr id="130" name="Rectangle 129"/>
          <p:cNvSpPr/>
          <p:nvPr/>
        </p:nvSpPr>
        <p:spPr>
          <a:xfrm>
            <a:off x="5233527" y="22467706"/>
            <a:ext cx="1216102" cy="369332"/>
          </a:xfrm>
          <a:prstGeom prst="rect">
            <a:avLst/>
          </a:prstGeom>
        </p:spPr>
        <p:txBody>
          <a:bodyPr wrap="none">
            <a:spAutoFit/>
          </a:bodyPr>
          <a:lstStyle/>
          <a:p>
            <a:r>
              <a:rPr lang="en-US" b="1" dirty="0" smtClean="0">
                <a:solidFill>
                  <a:srgbClr val="6E266F"/>
                </a:solidFill>
                <a:latin typeface="Franklin Gothic Demi" panose="020B0703020102020204" pitchFamily="34" charset="0"/>
              </a:rPr>
              <a:t>Teamwork</a:t>
            </a:r>
            <a:endParaRPr lang="en-US" dirty="0">
              <a:solidFill>
                <a:srgbClr val="6E266F"/>
              </a:solidFill>
            </a:endParaRPr>
          </a:p>
        </p:txBody>
      </p:sp>
      <p:sp>
        <p:nvSpPr>
          <p:cNvPr id="131" name="Rectangle 130"/>
          <p:cNvSpPr/>
          <p:nvPr/>
        </p:nvSpPr>
        <p:spPr>
          <a:xfrm>
            <a:off x="7035408" y="22457008"/>
            <a:ext cx="1826141" cy="369332"/>
          </a:xfrm>
          <a:prstGeom prst="rect">
            <a:avLst/>
          </a:prstGeom>
        </p:spPr>
        <p:txBody>
          <a:bodyPr wrap="none">
            <a:spAutoFit/>
          </a:bodyPr>
          <a:lstStyle/>
          <a:p>
            <a:r>
              <a:rPr lang="en-US" b="1" dirty="0" smtClean="0">
                <a:solidFill>
                  <a:srgbClr val="6E266F"/>
                </a:solidFill>
                <a:latin typeface="Franklin Gothic Demi" panose="020B0703020102020204" pitchFamily="34" charset="0"/>
              </a:rPr>
              <a:t>Video Screening</a:t>
            </a:r>
            <a:endParaRPr lang="en-US" dirty="0">
              <a:solidFill>
                <a:srgbClr val="6E266F"/>
              </a:solidFill>
            </a:endParaRPr>
          </a:p>
        </p:txBody>
      </p:sp>
      <p:sp>
        <p:nvSpPr>
          <p:cNvPr id="132" name="Rectangle 131"/>
          <p:cNvSpPr/>
          <p:nvPr/>
        </p:nvSpPr>
        <p:spPr>
          <a:xfrm>
            <a:off x="9023912" y="22457008"/>
            <a:ext cx="1999778" cy="646331"/>
          </a:xfrm>
          <a:prstGeom prst="rect">
            <a:avLst/>
          </a:prstGeom>
        </p:spPr>
        <p:txBody>
          <a:bodyPr wrap="square">
            <a:spAutoFit/>
          </a:bodyPr>
          <a:lstStyle/>
          <a:p>
            <a:pPr algn="ctr"/>
            <a:r>
              <a:rPr lang="en-US" b="1" dirty="0" smtClean="0">
                <a:solidFill>
                  <a:srgbClr val="6E266F"/>
                </a:solidFill>
                <a:latin typeface="Franklin Gothic Demi" panose="020B0703020102020204" pitchFamily="34" charset="0"/>
              </a:rPr>
              <a:t>Problem-Solving Games</a:t>
            </a:r>
            <a:endParaRPr lang="en-US" dirty="0">
              <a:solidFill>
                <a:srgbClr val="6E266F"/>
              </a:solidFill>
            </a:endParaRPr>
          </a:p>
        </p:txBody>
      </p:sp>
      <p:sp>
        <p:nvSpPr>
          <p:cNvPr id="133" name="Rectangle 132"/>
          <p:cNvSpPr/>
          <p:nvPr/>
        </p:nvSpPr>
        <p:spPr>
          <a:xfrm>
            <a:off x="11290231" y="22440213"/>
            <a:ext cx="1798476" cy="646331"/>
          </a:xfrm>
          <a:prstGeom prst="rect">
            <a:avLst/>
          </a:prstGeom>
        </p:spPr>
        <p:txBody>
          <a:bodyPr wrap="square">
            <a:spAutoFit/>
          </a:bodyPr>
          <a:lstStyle/>
          <a:p>
            <a:pPr algn="ctr"/>
            <a:r>
              <a:rPr lang="en-US" b="1" dirty="0" smtClean="0">
                <a:solidFill>
                  <a:srgbClr val="6E266F"/>
                </a:solidFill>
                <a:latin typeface="Franklin Gothic Demi" panose="020B0703020102020204" pitchFamily="34" charset="0"/>
              </a:rPr>
              <a:t>Real-Life Application</a:t>
            </a:r>
            <a:endParaRPr lang="en-US" dirty="0">
              <a:solidFill>
                <a:srgbClr val="6E266F"/>
              </a:solidFill>
            </a:endParaRPr>
          </a:p>
        </p:txBody>
      </p:sp>
      <p:pic>
        <p:nvPicPr>
          <p:cNvPr id="138" name="Picture 137"/>
          <p:cNvPicPr>
            <a:picLocks noChangeAspect="1"/>
          </p:cNvPicPr>
          <p:nvPr/>
        </p:nvPicPr>
        <p:blipFill>
          <a:blip r:embed="rId6"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1268450" y="18666547"/>
            <a:ext cx="2421785" cy="2421785"/>
          </a:xfrm>
          <a:prstGeom prst="rect">
            <a:avLst/>
          </a:prstGeom>
        </p:spPr>
      </p:pic>
      <p:sp>
        <p:nvSpPr>
          <p:cNvPr id="60" name="Rectangle 59"/>
          <p:cNvSpPr/>
          <p:nvPr/>
        </p:nvSpPr>
        <p:spPr>
          <a:xfrm>
            <a:off x="7083416" y="24255019"/>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lowchart: Manual Input 141"/>
          <p:cNvSpPr/>
          <p:nvPr/>
        </p:nvSpPr>
        <p:spPr>
          <a:xfrm flipH="1">
            <a:off x="8123963" y="23906532"/>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7302637" y="24162694"/>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61" name="Rectangle 60"/>
          <p:cNvSpPr/>
          <p:nvPr/>
        </p:nvSpPr>
        <p:spPr>
          <a:xfrm>
            <a:off x="7400373" y="25285068"/>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143" name="Rectangle 142"/>
          <p:cNvSpPr/>
          <p:nvPr/>
        </p:nvSpPr>
        <p:spPr>
          <a:xfrm>
            <a:off x="7407058" y="25732151"/>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62" name="Rounded Rectangle 61"/>
          <p:cNvSpPr/>
          <p:nvPr/>
        </p:nvSpPr>
        <p:spPr>
          <a:xfrm>
            <a:off x="9339729" y="25215731"/>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9556870" y="25836817"/>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p:cNvCxnSpPr/>
          <p:nvPr/>
        </p:nvCxnSpPr>
        <p:spPr>
          <a:xfrm>
            <a:off x="12136691" y="26010537"/>
            <a:ext cx="1737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3944110" y="25732151"/>
            <a:ext cx="3628417" cy="923330"/>
          </a:xfrm>
          <a:prstGeom prst="rect">
            <a:avLst/>
          </a:prstGeom>
          <a:noFill/>
        </p:spPr>
        <p:txBody>
          <a:bodyPr wrap="square" rtlCol="0">
            <a:spAutoFit/>
          </a:bodyPr>
          <a:lstStyle/>
          <a:p>
            <a:pPr marL="342900" indent="-342900">
              <a:buAutoNum type="arabicParenR"/>
            </a:pPr>
            <a:r>
              <a:rPr lang="en-US" dirty="0" smtClean="0"/>
              <a:t>Holiday Bootcamp (4 + 1 days) </a:t>
            </a:r>
          </a:p>
          <a:p>
            <a:pPr marL="342900" indent="-342900">
              <a:buAutoNum type="arabicParenR"/>
            </a:pPr>
            <a:r>
              <a:rPr lang="en-US" dirty="0" smtClean="0"/>
              <a:t>Fast Track (5 months) </a:t>
            </a:r>
          </a:p>
          <a:p>
            <a:pPr marL="342900" indent="-342900">
              <a:buAutoNum type="arabicParenR"/>
            </a:pPr>
            <a:endParaRPr lang="en-US" dirty="0"/>
          </a:p>
        </p:txBody>
      </p:sp>
      <p:sp>
        <p:nvSpPr>
          <p:cNvPr id="145" name="Rounded Rectangle 144"/>
          <p:cNvSpPr/>
          <p:nvPr/>
        </p:nvSpPr>
        <p:spPr>
          <a:xfrm>
            <a:off x="10643229" y="26520685"/>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0691074" y="26527053"/>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67" name="Isosceles Triangle 66"/>
          <p:cNvSpPr/>
          <p:nvPr/>
        </p:nvSpPr>
        <p:spPr>
          <a:xfrm rot="10800000">
            <a:off x="10023597" y="25373378"/>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Isosceles Triangle 145"/>
          <p:cNvSpPr/>
          <p:nvPr/>
        </p:nvSpPr>
        <p:spPr>
          <a:xfrm rot="10800000">
            <a:off x="11547565" y="26008495"/>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Arrow Connector 146"/>
          <p:cNvCxnSpPr/>
          <p:nvPr/>
        </p:nvCxnSpPr>
        <p:spPr>
          <a:xfrm>
            <a:off x="10671091" y="25393869"/>
            <a:ext cx="3200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TextBox 147"/>
          <p:cNvSpPr txBox="1"/>
          <p:nvPr/>
        </p:nvSpPr>
        <p:spPr>
          <a:xfrm>
            <a:off x="13892546" y="25250399"/>
            <a:ext cx="2010351" cy="369332"/>
          </a:xfrm>
          <a:prstGeom prst="rect">
            <a:avLst/>
          </a:prstGeom>
          <a:noFill/>
        </p:spPr>
        <p:txBody>
          <a:bodyPr wrap="square" rtlCol="0">
            <a:spAutoFit/>
          </a:bodyPr>
          <a:lstStyle/>
          <a:p>
            <a:r>
              <a:rPr lang="en-US" dirty="0" smtClean="0"/>
              <a:t>List 9 to 16</a:t>
            </a:r>
            <a:endParaRPr lang="en-US" dirty="0"/>
          </a:p>
        </p:txBody>
      </p:sp>
      <p:sp>
        <p:nvSpPr>
          <p:cNvPr id="68" name="TextBox 67"/>
          <p:cNvSpPr txBox="1"/>
          <p:nvPr/>
        </p:nvSpPr>
        <p:spPr>
          <a:xfrm>
            <a:off x="7407058" y="26527053"/>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69" name="Rectangle 68"/>
          <p:cNvSpPr/>
          <p:nvPr/>
        </p:nvSpPr>
        <p:spPr>
          <a:xfrm>
            <a:off x="-3555617" y="24808821"/>
            <a:ext cx="2775145" cy="923330"/>
          </a:xfrm>
          <a:prstGeom prst="rect">
            <a:avLst/>
          </a:prstGeom>
        </p:spPr>
        <p:txBody>
          <a:bodyPr wrap="square">
            <a:spAutoFit/>
          </a:bodyPr>
          <a:lstStyle/>
          <a:p>
            <a:r>
              <a:rPr lang="en-US" dirty="0">
                <a:hlinkClick r:id="rId28"/>
              </a:rPr>
              <a:t>https://</a:t>
            </a:r>
            <a:r>
              <a:rPr lang="en-US" dirty="0" smtClean="0">
                <a:hlinkClick r:id="rId28"/>
              </a:rPr>
              <a:t>www.amazeelabs.com/en/clients</a:t>
            </a:r>
            <a:r>
              <a:rPr lang="en-US" dirty="0" smtClean="0"/>
              <a:t> and scroll down to animation</a:t>
            </a:r>
            <a:endParaRPr lang="en-US" dirty="0"/>
          </a:p>
        </p:txBody>
      </p:sp>
      <p:cxnSp>
        <p:nvCxnSpPr>
          <p:cNvPr id="149" name="Straight Arrow Connector 148"/>
          <p:cNvCxnSpPr/>
          <p:nvPr/>
        </p:nvCxnSpPr>
        <p:spPr>
          <a:xfrm flipH="1" flipV="1">
            <a:off x="-762182" y="25048362"/>
            <a:ext cx="31162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17" idx="3"/>
          </p:cNvCxnSpPr>
          <p:nvPr/>
        </p:nvCxnSpPr>
        <p:spPr>
          <a:xfrm>
            <a:off x="11552390" y="13447682"/>
            <a:ext cx="3132951" cy="16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14894393" y="13281434"/>
            <a:ext cx="2678134" cy="923330"/>
          </a:xfrm>
          <a:prstGeom prst="rect">
            <a:avLst/>
          </a:prstGeom>
          <a:noFill/>
        </p:spPr>
        <p:txBody>
          <a:bodyPr wrap="square" rtlCol="0">
            <a:spAutoFit/>
          </a:bodyPr>
          <a:lstStyle/>
          <a:p>
            <a:r>
              <a:rPr lang="en-US" dirty="0" smtClean="0"/>
              <a:t>Refer to slide 2 for flipside (insert animation when hover) </a:t>
            </a:r>
            <a:endParaRPr lang="en-US" dirty="0"/>
          </a:p>
        </p:txBody>
      </p:sp>
      <p:cxnSp>
        <p:nvCxnSpPr>
          <p:cNvPr id="152" name="Straight Arrow Connector 151"/>
          <p:cNvCxnSpPr/>
          <p:nvPr/>
        </p:nvCxnSpPr>
        <p:spPr>
          <a:xfrm flipH="1" flipV="1">
            <a:off x="-689568" y="8349111"/>
            <a:ext cx="5928432" cy="17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3437439" y="8040125"/>
            <a:ext cx="2678134" cy="923330"/>
          </a:xfrm>
          <a:prstGeom prst="rect">
            <a:avLst/>
          </a:prstGeom>
          <a:noFill/>
        </p:spPr>
        <p:txBody>
          <a:bodyPr wrap="square" rtlCol="0">
            <a:spAutoFit/>
          </a:bodyPr>
          <a:lstStyle/>
          <a:p>
            <a:r>
              <a:rPr lang="en-US" dirty="0" smtClean="0"/>
              <a:t>Redirect to “News &amp; Events” under Photo Gallery</a:t>
            </a:r>
            <a:endParaRPr lang="en-US" dirty="0"/>
          </a:p>
        </p:txBody>
      </p:sp>
      <p:sp>
        <p:nvSpPr>
          <p:cNvPr id="163" name="TextBox 162"/>
          <p:cNvSpPr txBox="1"/>
          <p:nvPr/>
        </p:nvSpPr>
        <p:spPr>
          <a:xfrm>
            <a:off x="5377886" y="202522"/>
            <a:ext cx="1012537"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ABOUT US</a:t>
            </a:r>
            <a:endParaRPr lang="en-US" sz="1600" b="1" dirty="0">
              <a:solidFill>
                <a:srgbClr val="001D2B"/>
              </a:solidFill>
              <a:latin typeface="Print Bold" panose="02000000000000000000" pitchFamily="2" charset="0"/>
            </a:endParaRPr>
          </a:p>
        </p:txBody>
      </p:sp>
      <p:sp>
        <p:nvSpPr>
          <p:cNvPr id="164" name="TextBox 163"/>
          <p:cNvSpPr txBox="1"/>
          <p:nvPr/>
        </p:nvSpPr>
        <p:spPr>
          <a:xfrm>
            <a:off x="6544518" y="201352"/>
            <a:ext cx="1372753" cy="338554"/>
          </a:xfrm>
          <a:prstGeom prst="rect">
            <a:avLst/>
          </a:prstGeom>
          <a:noFill/>
        </p:spPr>
        <p:txBody>
          <a:bodyPr wrap="square" rtlCol="0">
            <a:spAutoFit/>
          </a:bodyPr>
          <a:lstStyle/>
          <a:p>
            <a:r>
              <a:rPr lang="en-US" sz="1600" b="1" dirty="0" smtClean="0">
                <a:latin typeface="Print Bold" panose="02000000000000000000" pitchFamily="2" charset="0"/>
              </a:rPr>
              <a:t>PROGRAMMES</a:t>
            </a:r>
            <a:endParaRPr lang="en-US" sz="1600" b="1" dirty="0">
              <a:latin typeface="Print Bold" panose="02000000000000000000" pitchFamily="2" charset="0"/>
            </a:endParaRPr>
          </a:p>
        </p:txBody>
      </p:sp>
      <p:sp>
        <p:nvSpPr>
          <p:cNvPr id="165" name="TextBox 164"/>
          <p:cNvSpPr txBox="1"/>
          <p:nvPr/>
        </p:nvSpPr>
        <p:spPr>
          <a:xfrm>
            <a:off x="4648198" y="195875"/>
            <a:ext cx="762612"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HOME</a:t>
            </a:r>
            <a:endParaRPr lang="en-US" sz="1600" b="1" dirty="0">
              <a:solidFill>
                <a:srgbClr val="6E266F"/>
              </a:solidFill>
              <a:latin typeface="Print Bold" panose="02000000000000000000" pitchFamily="2" charset="0"/>
            </a:endParaRPr>
          </a:p>
        </p:txBody>
      </p:sp>
      <p:sp>
        <p:nvSpPr>
          <p:cNvPr id="166" name="TextBox 165"/>
          <p:cNvSpPr txBox="1"/>
          <p:nvPr/>
        </p:nvSpPr>
        <p:spPr>
          <a:xfrm>
            <a:off x="7893765" y="208639"/>
            <a:ext cx="1372753" cy="338554"/>
          </a:xfrm>
          <a:prstGeom prst="rect">
            <a:avLst/>
          </a:prstGeom>
          <a:noFill/>
        </p:spPr>
        <p:txBody>
          <a:bodyPr wrap="square" rtlCol="0">
            <a:spAutoFit/>
          </a:bodyPr>
          <a:lstStyle/>
          <a:p>
            <a:r>
              <a:rPr lang="en-US" sz="1600" b="1" dirty="0" smtClean="0">
                <a:latin typeface="Print Bold" panose="02000000000000000000" pitchFamily="2" charset="0"/>
              </a:rPr>
              <a:t>SCHEDULE</a:t>
            </a:r>
            <a:endParaRPr lang="en-US" sz="1600" b="1" dirty="0">
              <a:latin typeface="Print Bold" panose="02000000000000000000" pitchFamily="2" charset="0"/>
            </a:endParaRPr>
          </a:p>
        </p:txBody>
      </p:sp>
      <p:sp>
        <p:nvSpPr>
          <p:cNvPr id="167" name="TextBox 166"/>
          <p:cNvSpPr txBox="1"/>
          <p:nvPr/>
        </p:nvSpPr>
        <p:spPr>
          <a:xfrm>
            <a:off x="8991546" y="204560"/>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68" name="TextBox 167"/>
          <p:cNvSpPr txBox="1"/>
          <p:nvPr/>
        </p:nvSpPr>
        <p:spPr>
          <a:xfrm>
            <a:off x="10534253" y="195875"/>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173" name="Rectangle 172"/>
          <p:cNvSpPr/>
          <p:nvPr/>
        </p:nvSpPr>
        <p:spPr>
          <a:xfrm>
            <a:off x="-7104" y="27394697"/>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p:cNvSpPr txBox="1"/>
          <p:nvPr/>
        </p:nvSpPr>
        <p:spPr>
          <a:xfrm>
            <a:off x="4819168" y="27740285"/>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175" name="TextBox 174"/>
          <p:cNvSpPr txBox="1"/>
          <p:nvPr/>
        </p:nvSpPr>
        <p:spPr>
          <a:xfrm>
            <a:off x="1730392" y="27976521"/>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177" name="Rectangle 176"/>
          <p:cNvSpPr/>
          <p:nvPr/>
        </p:nvSpPr>
        <p:spPr>
          <a:xfrm>
            <a:off x="1737114" y="27676053"/>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178" name="TextBox 177"/>
          <p:cNvSpPr txBox="1"/>
          <p:nvPr/>
        </p:nvSpPr>
        <p:spPr>
          <a:xfrm>
            <a:off x="9709776" y="27740285"/>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174" name="Rectangle 173"/>
          <p:cNvSpPr/>
          <p:nvPr/>
        </p:nvSpPr>
        <p:spPr>
          <a:xfrm>
            <a:off x="9760041" y="27994825"/>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12043165" y="28266743"/>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181" name="TextBox 180"/>
          <p:cNvSpPr txBox="1"/>
          <p:nvPr/>
        </p:nvSpPr>
        <p:spPr>
          <a:xfrm>
            <a:off x="7248574" y="27706247"/>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
        <p:nvSpPr>
          <p:cNvPr id="182" name="Rectangle 181"/>
          <p:cNvSpPr/>
          <p:nvPr/>
        </p:nvSpPr>
        <p:spPr>
          <a:xfrm>
            <a:off x="15742845" y="2409625"/>
            <a:ext cx="3551448" cy="998345"/>
          </a:xfrm>
          <a:prstGeom prst="rect">
            <a:avLst/>
          </a:prstGeom>
          <a:solidFill>
            <a:srgbClr val="0016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14508605" y="1361630"/>
            <a:ext cx="6228298" cy="3554847"/>
          </a:xfrm>
          <a:prstGeom prst="rect">
            <a:avLst/>
          </a:prstGeom>
          <a:solidFill>
            <a:srgbClr val="001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p:cNvSpPr txBox="1"/>
          <p:nvPr/>
        </p:nvSpPr>
        <p:spPr>
          <a:xfrm>
            <a:off x="14945997" y="1889531"/>
            <a:ext cx="471340" cy="1107996"/>
          </a:xfrm>
          <a:prstGeom prst="rect">
            <a:avLst/>
          </a:prstGeom>
          <a:noFill/>
        </p:spPr>
        <p:txBody>
          <a:bodyPr wrap="square" rtlCol="0">
            <a:spAutoFit/>
          </a:bodyPr>
          <a:lstStyle/>
          <a:p>
            <a:r>
              <a:rPr lang="en-US" sz="6600" dirty="0" smtClean="0">
                <a:solidFill>
                  <a:schemeClr val="tx2">
                    <a:lumMod val="40000"/>
                    <a:lumOff val="60000"/>
                  </a:schemeClr>
                </a:solidFill>
                <a:latin typeface="Bernard MT Condensed" panose="02050806060905020404" pitchFamily="18" charset="0"/>
              </a:rPr>
              <a:t>“</a:t>
            </a:r>
            <a:endParaRPr lang="en-US" sz="6600" dirty="0">
              <a:solidFill>
                <a:schemeClr val="tx2">
                  <a:lumMod val="40000"/>
                  <a:lumOff val="60000"/>
                </a:schemeClr>
              </a:solidFill>
              <a:latin typeface="Bernard MT Condensed" panose="02050806060905020404" pitchFamily="18" charset="0"/>
            </a:endParaRPr>
          </a:p>
        </p:txBody>
      </p:sp>
      <p:sp>
        <p:nvSpPr>
          <p:cNvPr id="185" name="TextBox 184"/>
          <p:cNvSpPr txBox="1"/>
          <p:nvPr/>
        </p:nvSpPr>
        <p:spPr>
          <a:xfrm rot="11111218">
            <a:off x="19702227" y="2425571"/>
            <a:ext cx="471340" cy="1569660"/>
          </a:xfrm>
          <a:prstGeom prst="rect">
            <a:avLst/>
          </a:prstGeom>
          <a:noFill/>
        </p:spPr>
        <p:txBody>
          <a:bodyPr wrap="square" rtlCol="0">
            <a:spAutoFit/>
          </a:bodyPr>
          <a:lstStyle/>
          <a:p>
            <a:r>
              <a:rPr lang="en-US" sz="9600" dirty="0" smtClean="0">
                <a:solidFill>
                  <a:schemeClr val="tx2">
                    <a:lumMod val="40000"/>
                    <a:lumOff val="60000"/>
                  </a:schemeClr>
                </a:solidFill>
                <a:latin typeface="Bernard MT Condensed" panose="02050806060905020404" pitchFamily="18" charset="0"/>
              </a:rPr>
              <a:t>“</a:t>
            </a:r>
            <a:endParaRPr lang="en-US" sz="9600" dirty="0">
              <a:solidFill>
                <a:schemeClr val="tx2">
                  <a:lumMod val="40000"/>
                  <a:lumOff val="60000"/>
                </a:schemeClr>
              </a:solidFill>
              <a:latin typeface="Bernard MT Condensed" panose="02050806060905020404" pitchFamily="18" charset="0"/>
            </a:endParaRPr>
          </a:p>
        </p:txBody>
      </p:sp>
      <p:sp>
        <p:nvSpPr>
          <p:cNvPr id="186" name="Rectangle 185"/>
          <p:cNvSpPr/>
          <p:nvPr/>
        </p:nvSpPr>
        <p:spPr>
          <a:xfrm>
            <a:off x="16500442" y="3869269"/>
            <a:ext cx="3690626" cy="400110"/>
          </a:xfrm>
          <a:prstGeom prst="rect">
            <a:avLst/>
          </a:prstGeom>
        </p:spPr>
        <p:txBody>
          <a:bodyPr wrap="none">
            <a:spAutoFit/>
          </a:bodyPr>
          <a:lstStyle/>
          <a:p>
            <a:r>
              <a:rPr lang="en-US" sz="2000" dirty="0" smtClean="0">
                <a:solidFill>
                  <a:schemeClr val="bg1"/>
                </a:solidFill>
                <a:latin typeface="Print Bold" panose="02000000000000000000" pitchFamily="2" charset="0"/>
              </a:rPr>
              <a:t>- Guardian of </a:t>
            </a:r>
            <a:r>
              <a:rPr lang="en-US" sz="2000" dirty="0" err="1" smtClean="0">
                <a:solidFill>
                  <a:schemeClr val="bg1"/>
                </a:solidFill>
                <a:latin typeface="Print Bold" panose="02000000000000000000" pitchFamily="2" charset="0"/>
              </a:rPr>
              <a:t>Shakirah</a:t>
            </a:r>
            <a:r>
              <a:rPr lang="en-US" sz="2000" dirty="0" smtClean="0">
                <a:solidFill>
                  <a:schemeClr val="bg1"/>
                </a:solidFill>
                <a:latin typeface="Print Bold" panose="02000000000000000000" pitchFamily="2" charset="0"/>
              </a:rPr>
              <a:t>, 10 years old </a:t>
            </a:r>
            <a:endParaRPr lang="en-US" sz="2000" dirty="0"/>
          </a:p>
        </p:txBody>
      </p:sp>
      <p:sp>
        <p:nvSpPr>
          <p:cNvPr id="187" name="Rectangle 186"/>
          <p:cNvSpPr/>
          <p:nvPr/>
        </p:nvSpPr>
        <p:spPr>
          <a:xfrm>
            <a:off x="16334596" y="2772171"/>
            <a:ext cx="2084273" cy="264348"/>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17992321" y="3087983"/>
            <a:ext cx="1463040" cy="244834"/>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7340660" y="2478403"/>
            <a:ext cx="1097280" cy="238186"/>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p:cNvSpPr txBox="1"/>
          <p:nvPr/>
        </p:nvSpPr>
        <p:spPr>
          <a:xfrm>
            <a:off x="15113311" y="2377421"/>
            <a:ext cx="4636177" cy="1015663"/>
          </a:xfrm>
          <a:prstGeom prst="rect">
            <a:avLst/>
          </a:prstGeom>
          <a:noFill/>
        </p:spPr>
        <p:txBody>
          <a:bodyPr wrap="square" rtlCol="0">
            <a:spAutoFit/>
          </a:bodyPr>
          <a:lstStyle/>
          <a:p>
            <a:pPr algn="ctr"/>
            <a:r>
              <a:rPr lang="en-US" sz="2000" dirty="0" smtClean="0">
                <a:solidFill>
                  <a:schemeClr val="bg1"/>
                </a:solidFill>
                <a:latin typeface="Print Bold" panose="02000000000000000000" pitchFamily="2" charset="0"/>
              </a:rPr>
              <a:t>The activities were an eye-opener for my child. She was exposed to new ways of solving problems and learnt how to work in groups. </a:t>
            </a:r>
            <a:endParaRPr lang="en-US" sz="2000" dirty="0">
              <a:solidFill>
                <a:schemeClr val="bg1"/>
              </a:solidFill>
              <a:latin typeface="Print Bold" panose="02000000000000000000" pitchFamily="2" charset="0"/>
            </a:endParaRPr>
          </a:p>
        </p:txBody>
      </p:sp>
      <p:cxnSp>
        <p:nvCxnSpPr>
          <p:cNvPr id="179" name="Straight Arrow Connector 178"/>
          <p:cNvCxnSpPr>
            <a:endCxn id="183" idx="1"/>
          </p:cNvCxnSpPr>
          <p:nvPr/>
        </p:nvCxnSpPr>
        <p:spPr>
          <a:xfrm>
            <a:off x="12043165" y="2469626"/>
            <a:ext cx="2465440" cy="669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1" name="TextBox 190"/>
          <p:cNvSpPr txBox="1"/>
          <p:nvPr/>
        </p:nvSpPr>
        <p:spPr>
          <a:xfrm>
            <a:off x="14409756" y="659413"/>
            <a:ext cx="3021643" cy="646331"/>
          </a:xfrm>
          <a:prstGeom prst="rect">
            <a:avLst/>
          </a:prstGeom>
          <a:noFill/>
        </p:spPr>
        <p:txBody>
          <a:bodyPr wrap="square" rtlCol="0">
            <a:spAutoFit/>
          </a:bodyPr>
          <a:lstStyle/>
          <a:p>
            <a:r>
              <a:rPr lang="en-US" dirty="0" smtClean="0"/>
              <a:t>Next animation to change to this testimonial instead</a:t>
            </a:r>
            <a:endParaRPr lang="en-US" dirty="0"/>
          </a:p>
        </p:txBody>
      </p:sp>
      <p:cxnSp>
        <p:nvCxnSpPr>
          <p:cNvPr id="25" name="Straight Arrow Connector 24"/>
          <p:cNvCxnSpPr/>
          <p:nvPr/>
        </p:nvCxnSpPr>
        <p:spPr>
          <a:xfrm flipV="1">
            <a:off x="-2078182" y="3512127"/>
            <a:ext cx="5005233" cy="1153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807595" y="4553019"/>
            <a:ext cx="3564082" cy="646331"/>
          </a:xfrm>
          <a:prstGeom prst="rect">
            <a:avLst/>
          </a:prstGeom>
          <a:noFill/>
        </p:spPr>
        <p:txBody>
          <a:bodyPr wrap="square" rtlCol="0">
            <a:spAutoFit/>
          </a:bodyPr>
          <a:lstStyle/>
          <a:p>
            <a:r>
              <a:rPr lang="en-US" dirty="0" smtClean="0"/>
              <a:t>See animation at </a:t>
            </a:r>
            <a:r>
              <a:rPr lang="en-US" dirty="0" smtClean="0">
                <a:hlinkClick r:id="rId29"/>
              </a:rPr>
              <a:t>www.casaraudha.org</a:t>
            </a:r>
            <a:r>
              <a:rPr lang="en-US" dirty="0" smtClean="0"/>
              <a:t> </a:t>
            </a:r>
            <a:endParaRPr lang="en-US" dirty="0"/>
          </a:p>
        </p:txBody>
      </p:sp>
    </p:spTree>
    <p:extLst>
      <p:ext uri="{BB962C8B-B14F-4D97-AF65-F5344CB8AC3E}">
        <p14:creationId xmlns:p14="http://schemas.microsoft.com/office/powerpoint/2010/main" val="37854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1+#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1+#ppt_w/2"/>
                                          </p:val>
                                        </p:tav>
                                        <p:tav tm="100000">
                                          <p:val>
                                            <p:strVal val="#ppt_x"/>
                                          </p:val>
                                        </p:tav>
                                      </p:tavLst>
                                    </p:anim>
                                    <p:anim calcmode="lin" valueType="num">
                                      <p:cBhvr additive="base">
                                        <p:cTn id="20" dur="500" fill="hold"/>
                                        <p:tgtEl>
                                          <p:spTgt spid="4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1+#ppt_w/2"/>
                                          </p:val>
                                        </p:tav>
                                        <p:tav tm="100000">
                                          <p:val>
                                            <p:strVal val="#ppt_x"/>
                                          </p:val>
                                        </p:tav>
                                      </p:tavLst>
                                    </p:anim>
                                    <p:anim calcmode="lin" valueType="num">
                                      <p:cBhvr additive="base">
                                        <p:cTn id="24" dur="50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anim calcmode="lin" valueType="num">
                                      <p:cBhvr additive="base">
                                        <p:cTn id="27" dur="500" fill="hold"/>
                                        <p:tgtEl>
                                          <p:spTgt spid="79"/>
                                        </p:tgtEl>
                                        <p:attrNameLst>
                                          <p:attrName>ppt_x</p:attrName>
                                        </p:attrNameLst>
                                      </p:cBhvr>
                                      <p:tavLst>
                                        <p:tav tm="0">
                                          <p:val>
                                            <p:strVal val="1+#ppt_w/2"/>
                                          </p:val>
                                        </p:tav>
                                        <p:tav tm="100000">
                                          <p:val>
                                            <p:strVal val="#ppt_x"/>
                                          </p:val>
                                        </p:tav>
                                      </p:tavLst>
                                    </p:anim>
                                    <p:anim calcmode="lin" valueType="num">
                                      <p:cBhvr additive="base">
                                        <p:cTn id="28" dur="500" fill="hold"/>
                                        <p:tgtEl>
                                          <p:spTgt spid="79"/>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 calcmode="lin" valueType="num">
                                      <p:cBhvr additive="base">
                                        <p:cTn id="31" dur="500" fill="hold"/>
                                        <p:tgtEl>
                                          <p:spTgt spid="80"/>
                                        </p:tgtEl>
                                        <p:attrNameLst>
                                          <p:attrName>ppt_x</p:attrName>
                                        </p:attrNameLst>
                                      </p:cBhvr>
                                      <p:tavLst>
                                        <p:tav tm="0">
                                          <p:val>
                                            <p:strVal val="1+#ppt_w/2"/>
                                          </p:val>
                                        </p:tav>
                                        <p:tav tm="100000">
                                          <p:val>
                                            <p:strVal val="#ppt_x"/>
                                          </p:val>
                                        </p:tav>
                                      </p:tavLst>
                                    </p:anim>
                                    <p:anim calcmode="lin" valueType="num">
                                      <p:cBhvr additive="base">
                                        <p:cTn id="32" dur="500" fill="hold"/>
                                        <p:tgtEl>
                                          <p:spTgt spid="80"/>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additive="base">
                                        <p:cTn id="35" dur="500" fill="hold"/>
                                        <p:tgtEl>
                                          <p:spTgt spid="81"/>
                                        </p:tgtEl>
                                        <p:attrNameLst>
                                          <p:attrName>ppt_x</p:attrName>
                                        </p:attrNameLst>
                                      </p:cBhvr>
                                      <p:tavLst>
                                        <p:tav tm="0">
                                          <p:val>
                                            <p:strVal val="1+#ppt_w/2"/>
                                          </p:val>
                                        </p:tav>
                                        <p:tav tm="100000">
                                          <p:val>
                                            <p:strVal val="#ppt_x"/>
                                          </p:val>
                                        </p:tav>
                                      </p:tavLst>
                                    </p:anim>
                                    <p:anim calcmode="lin" valueType="num">
                                      <p:cBhvr additive="base">
                                        <p:cTn id="36" dur="500" fill="hold"/>
                                        <p:tgtEl>
                                          <p:spTgt spid="81"/>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500" fill="hold"/>
                                        <p:tgtEl>
                                          <p:spTgt spid="184"/>
                                        </p:tgtEl>
                                        <p:attrNameLst>
                                          <p:attrName>ppt_x</p:attrName>
                                        </p:attrNameLst>
                                      </p:cBhvr>
                                      <p:tavLst>
                                        <p:tav tm="0">
                                          <p:val>
                                            <p:strVal val="1+#ppt_w/2"/>
                                          </p:val>
                                        </p:tav>
                                        <p:tav tm="100000">
                                          <p:val>
                                            <p:strVal val="#ppt_x"/>
                                          </p:val>
                                        </p:tav>
                                      </p:tavLst>
                                    </p:anim>
                                    <p:anim calcmode="lin" valueType="num">
                                      <p:cBhvr additive="base">
                                        <p:cTn id="40" dur="500" fill="hold"/>
                                        <p:tgtEl>
                                          <p:spTgt spid="184"/>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90"/>
                                        </p:tgtEl>
                                        <p:attrNameLst>
                                          <p:attrName>style.visibility</p:attrName>
                                        </p:attrNameLst>
                                      </p:cBhvr>
                                      <p:to>
                                        <p:strVal val="visible"/>
                                      </p:to>
                                    </p:set>
                                    <p:anim calcmode="lin" valueType="num">
                                      <p:cBhvr additive="base">
                                        <p:cTn id="43" dur="500" fill="hold"/>
                                        <p:tgtEl>
                                          <p:spTgt spid="190"/>
                                        </p:tgtEl>
                                        <p:attrNameLst>
                                          <p:attrName>ppt_x</p:attrName>
                                        </p:attrNameLst>
                                      </p:cBhvr>
                                      <p:tavLst>
                                        <p:tav tm="0">
                                          <p:val>
                                            <p:strVal val="1+#ppt_w/2"/>
                                          </p:val>
                                        </p:tav>
                                        <p:tav tm="100000">
                                          <p:val>
                                            <p:strVal val="#ppt_x"/>
                                          </p:val>
                                        </p:tav>
                                      </p:tavLst>
                                    </p:anim>
                                    <p:anim calcmode="lin" valueType="num">
                                      <p:cBhvr additive="base">
                                        <p:cTn id="44" dur="500" fill="hold"/>
                                        <p:tgtEl>
                                          <p:spTgt spid="190"/>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86"/>
                                        </p:tgtEl>
                                        <p:attrNameLst>
                                          <p:attrName>style.visibility</p:attrName>
                                        </p:attrNameLst>
                                      </p:cBhvr>
                                      <p:to>
                                        <p:strVal val="visible"/>
                                      </p:to>
                                    </p:set>
                                    <p:anim calcmode="lin" valueType="num">
                                      <p:cBhvr additive="base">
                                        <p:cTn id="47" dur="500" fill="hold"/>
                                        <p:tgtEl>
                                          <p:spTgt spid="186"/>
                                        </p:tgtEl>
                                        <p:attrNameLst>
                                          <p:attrName>ppt_x</p:attrName>
                                        </p:attrNameLst>
                                      </p:cBhvr>
                                      <p:tavLst>
                                        <p:tav tm="0">
                                          <p:val>
                                            <p:strVal val="1+#ppt_w/2"/>
                                          </p:val>
                                        </p:tav>
                                        <p:tav tm="100000">
                                          <p:val>
                                            <p:strVal val="#ppt_x"/>
                                          </p:val>
                                        </p:tav>
                                      </p:tavLst>
                                    </p:anim>
                                    <p:anim calcmode="lin" valueType="num">
                                      <p:cBhvr additive="base">
                                        <p:cTn id="48" dur="500" fill="hold"/>
                                        <p:tgtEl>
                                          <p:spTgt spid="18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85"/>
                                        </p:tgtEl>
                                        <p:attrNameLst>
                                          <p:attrName>style.visibility</p:attrName>
                                        </p:attrNameLst>
                                      </p:cBhvr>
                                      <p:to>
                                        <p:strVal val="visible"/>
                                      </p:to>
                                    </p:set>
                                    <p:anim calcmode="lin" valueType="num">
                                      <p:cBhvr additive="base">
                                        <p:cTn id="51" dur="500" fill="hold"/>
                                        <p:tgtEl>
                                          <p:spTgt spid="185"/>
                                        </p:tgtEl>
                                        <p:attrNameLst>
                                          <p:attrName>ppt_x</p:attrName>
                                        </p:attrNameLst>
                                      </p:cBhvr>
                                      <p:tavLst>
                                        <p:tav tm="0">
                                          <p:val>
                                            <p:strVal val="1+#ppt_w/2"/>
                                          </p:val>
                                        </p:tav>
                                        <p:tav tm="100000">
                                          <p:val>
                                            <p:strVal val="#ppt_x"/>
                                          </p:val>
                                        </p:tav>
                                      </p:tavLst>
                                    </p:anim>
                                    <p:anim calcmode="lin" valueType="num">
                                      <p:cBhvr additive="base">
                                        <p:cTn id="52" dur="500" fill="hold"/>
                                        <p:tgtEl>
                                          <p:spTgt spid="185"/>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87"/>
                                        </p:tgtEl>
                                        <p:attrNameLst>
                                          <p:attrName>style.visibility</p:attrName>
                                        </p:attrNameLst>
                                      </p:cBhvr>
                                      <p:to>
                                        <p:strVal val="visible"/>
                                      </p:to>
                                    </p:set>
                                    <p:anim calcmode="lin" valueType="num">
                                      <p:cBhvr additive="base">
                                        <p:cTn id="55" dur="500" fill="hold"/>
                                        <p:tgtEl>
                                          <p:spTgt spid="187"/>
                                        </p:tgtEl>
                                        <p:attrNameLst>
                                          <p:attrName>ppt_x</p:attrName>
                                        </p:attrNameLst>
                                      </p:cBhvr>
                                      <p:tavLst>
                                        <p:tav tm="0">
                                          <p:val>
                                            <p:strVal val="1+#ppt_w/2"/>
                                          </p:val>
                                        </p:tav>
                                        <p:tav tm="100000">
                                          <p:val>
                                            <p:strVal val="#ppt_x"/>
                                          </p:val>
                                        </p:tav>
                                      </p:tavLst>
                                    </p:anim>
                                    <p:anim calcmode="lin" valueType="num">
                                      <p:cBhvr additive="base">
                                        <p:cTn id="56" dur="500" fill="hold"/>
                                        <p:tgtEl>
                                          <p:spTgt spid="187"/>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88"/>
                                        </p:tgtEl>
                                        <p:attrNameLst>
                                          <p:attrName>style.visibility</p:attrName>
                                        </p:attrNameLst>
                                      </p:cBhvr>
                                      <p:to>
                                        <p:strVal val="visible"/>
                                      </p:to>
                                    </p:set>
                                    <p:anim calcmode="lin" valueType="num">
                                      <p:cBhvr additive="base">
                                        <p:cTn id="59" dur="500" fill="hold"/>
                                        <p:tgtEl>
                                          <p:spTgt spid="188"/>
                                        </p:tgtEl>
                                        <p:attrNameLst>
                                          <p:attrName>ppt_x</p:attrName>
                                        </p:attrNameLst>
                                      </p:cBhvr>
                                      <p:tavLst>
                                        <p:tav tm="0">
                                          <p:val>
                                            <p:strVal val="1+#ppt_w/2"/>
                                          </p:val>
                                        </p:tav>
                                        <p:tav tm="100000">
                                          <p:val>
                                            <p:strVal val="#ppt_x"/>
                                          </p:val>
                                        </p:tav>
                                      </p:tavLst>
                                    </p:anim>
                                    <p:anim calcmode="lin" valueType="num">
                                      <p:cBhvr additive="base">
                                        <p:cTn id="60" dur="500" fill="hold"/>
                                        <p:tgtEl>
                                          <p:spTgt spid="188"/>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89"/>
                                        </p:tgtEl>
                                        <p:attrNameLst>
                                          <p:attrName>style.visibility</p:attrName>
                                        </p:attrNameLst>
                                      </p:cBhvr>
                                      <p:to>
                                        <p:strVal val="visible"/>
                                      </p:to>
                                    </p:set>
                                    <p:anim calcmode="lin" valueType="num">
                                      <p:cBhvr additive="base">
                                        <p:cTn id="63" dur="500" fill="hold"/>
                                        <p:tgtEl>
                                          <p:spTgt spid="189"/>
                                        </p:tgtEl>
                                        <p:attrNameLst>
                                          <p:attrName>ppt_x</p:attrName>
                                        </p:attrNameLst>
                                      </p:cBhvr>
                                      <p:tavLst>
                                        <p:tav tm="0">
                                          <p:val>
                                            <p:strVal val="1+#ppt_w/2"/>
                                          </p:val>
                                        </p:tav>
                                        <p:tav tm="100000">
                                          <p:val>
                                            <p:strVal val="#ppt_x"/>
                                          </p:val>
                                        </p:tav>
                                      </p:tavLst>
                                    </p:anim>
                                    <p:anim calcmode="lin" valueType="num">
                                      <p:cBhvr additive="base">
                                        <p:cTn id="64" dur="500" fill="hold"/>
                                        <p:tgtEl>
                                          <p:spTgt spid="1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43" grpId="0"/>
      <p:bldP spid="79" grpId="0" animBg="1"/>
      <p:bldP spid="80" grpId="0" animBg="1"/>
      <p:bldP spid="81" grpId="0" animBg="1"/>
      <p:bldP spid="21" grpId="0"/>
      <p:bldP spid="184" grpId="0"/>
      <p:bldP spid="185" grpId="0"/>
      <p:bldP spid="186" grpId="0"/>
      <p:bldP spid="187" grpId="0" animBg="1"/>
      <p:bldP spid="188" grpId="0" animBg="1"/>
      <p:bldP spid="189" grpId="0" animBg="1"/>
      <p:bldP spid="1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733"/>
          <a:stretch/>
        </p:blipFill>
        <p:spPr>
          <a:xfrm>
            <a:off x="-4275" y="48006"/>
            <a:ext cx="13749303" cy="6799603"/>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3" name="TextBox 162"/>
          <p:cNvSpPr txBox="1"/>
          <p:nvPr/>
        </p:nvSpPr>
        <p:spPr>
          <a:xfrm>
            <a:off x="5373613" y="202522"/>
            <a:ext cx="1012537"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ABOUT US</a:t>
            </a:r>
            <a:endParaRPr lang="en-US" sz="1600" b="1" dirty="0">
              <a:solidFill>
                <a:srgbClr val="001D2B"/>
              </a:solidFill>
              <a:latin typeface="Print Bold" panose="02000000000000000000" pitchFamily="2" charset="0"/>
            </a:endParaRPr>
          </a:p>
        </p:txBody>
      </p:sp>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PROGRAMMES</a:t>
            </a:r>
            <a:endParaRPr lang="en-US" sz="1600" b="1" dirty="0">
              <a:solidFill>
                <a:srgbClr val="6E266F"/>
              </a:solidFill>
              <a:latin typeface="Print Bold" panose="02000000000000000000" pitchFamily="2" charset="0"/>
            </a:endParaRPr>
          </a:p>
        </p:txBody>
      </p:sp>
      <p:sp>
        <p:nvSpPr>
          <p:cNvPr id="165" name="TextBox 164"/>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latin typeface="Print Bold" panose="02000000000000000000" pitchFamily="2" charset="0"/>
              </a:rPr>
              <a:t>SCHEDULE</a:t>
            </a:r>
            <a:endParaRPr lang="en-US" sz="1600" b="1" dirty="0">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8" name="Rounded Rectangle 7"/>
          <p:cNvSpPr/>
          <p:nvPr/>
        </p:nvSpPr>
        <p:spPr>
          <a:xfrm>
            <a:off x="1876807" y="1880164"/>
            <a:ext cx="10283930" cy="4447439"/>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Flowchart: Manual Input 172"/>
          <p:cNvSpPr/>
          <p:nvPr/>
        </p:nvSpPr>
        <p:spPr>
          <a:xfrm flipH="1">
            <a:off x="1304092" y="1641084"/>
            <a:ext cx="2192305"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438973" y="1747030"/>
            <a:ext cx="1904689" cy="461665"/>
          </a:xfrm>
          <a:prstGeom prst="rect">
            <a:avLst/>
          </a:prstGeom>
        </p:spPr>
        <p:txBody>
          <a:bodyPr wrap="none">
            <a:spAutoFit/>
          </a:bodyPr>
          <a:lstStyle/>
          <a:p>
            <a:r>
              <a:rPr lang="en-US" sz="2400" b="1" dirty="0" err="1" smtClean="0">
                <a:solidFill>
                  <a:schemeClr val="bg1"/>
                </a:solidFill>
                <a:latin typeface="Franklin Gothic Demi" panose="020B0703020102020204" pitchFamily="34" charset="0"/>
              </a:rPr>
              <a:t>Programmes</a:t>
            </a:r>
            <a:endParaRPr lang="en-US" sz="2400" dirty="0">
              <a:latin typeface="Franklin Gothic Demi" panose="020B0703020102020204" pitchFamily="34" charset="0"/>
            </a:endParaRPr>
          </a:p>
        </p:txBody>
      </p:sp>
      <p:pic>
        <p:nvPicPr>
          <p:cNvPr id="34" name="Picture 33"/>
          <p:cNvPicPr>
            <a:picLocks noChangeAspect="1"/>
          </p:cNvPicPr>
          <p:nvPr/>
        </p:nvPicPr>
        <p:blipFill>
          <a:blip r:embed="rId5"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408406" y="4103128"/>
            <a:ext cx="2760233" cy="2760233"/>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434597">
            <a:off x="8507085" y="2784361"/>
            <a:ext cx="3748925" cy="2601505"/>
          </a:xfrm>
          <a:prstGeom prst="rect">
            <a:avLst/>
          </a:prstGeom>
        </p:spPr>
      </p:pic>
      <p:pic>
        <p:nvPicPr>
          <p:cNvPr id="35" name="Picture 34"/>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0" b="62705" l="43793" r="87540">
                        <a14:foregroundMark x1="52751" y1="52092" x2="59072" y2="48454"/>
                      </a14:backgroundRemoval>
                    </a14:imgEffect>
                  </a14:imgLayer>
                </a14:imgProps>
              </a:ext>
              <a:ext uri="{28A0092B-C50C-407E-A947-70E740481C1C}">
                <a14:useLocalDpi xmlns:a14="http://schemas.microsoft.com/office/drawing/2010/main" val="0"/>
              </a:ext>
            </a:extLst>
          </a:blip>
          <a:srcRect l="47943" t="8055" r="19246" b="40694"/>
          <a:stretch/>
        </p:blipFill>
        <p:spPr>
          <a:xfrm>
            <a:off x="3959762" y="2884772"/>
            <a:ext cx="1026882" cy="1202919"/>
          </a:xfrm>
          <a:prstGeom prst="rect">
            <a:avLst/>
          </a:prstGeom>
        </p:spPr>
      </p:pic>
      <p:pic>
        <p:nvPicPr>
          <p:cNvPr id="36" name="Picture 35"/>
          <p:cNvPicPr>
            <a:picLocks noChangeAspect="1"/>
          </p:cNvPicPr>
          <p:nvPr/>
        </p:nvPicPr>
        <p:blipFill>
          <a:blip r:embed="rId9" cstate="print">
            <a:extLst>
              <a:ext uri="{BEBA8EAE-BF5A-486C-A8C5-ECC9F3942E4B}">
                <a14:imgProps xmlns:a14="http://schemas.microsoft.com/office/drawing/2010/main">
                  <a14:imgLayer r:embed="rId10">
                    <a14:imgEffect>
                      <a14:backgroundRemoval t="9945" b="93208" l="30423" r="89995"/>
                    </a14:imgEffect>
                  </a14:imgLayer>
                </a14:imgProps>
              </a:ext>
              <a:ext uri="{28A0092B-C50C-407E-A947-70E740481C1C}">
                <a14:useLocalDpi xmlns:a14="http://schemas.microsoft.com/office/drawing/2010/main" val="0"/>
              </a:ext>
            </a:extLst>
          </a:blip>
          <a:stretch>
            <a:fillRect/>
          </a:stretch>
        </p:blipFill>
        <p:spPr>
          <a:xfrm>
            <a:off x="13712178" y="3061838"/>
            <a:ext cx="1685456" cy="1264002"/>
          </a:xfrm>
          <a:prstGeom prst="rect">
            <a:avLst/>
          </a:prstGeom>
        </p:spPr>
      </p:pic>
      <p:pic>
        <p:nvPicPr>
          <p:cNvPr id="37" name="Picture 36"/>
          <p:cNvPicPr>
            <a:picLocks noChangeAspect="1"/>
          </p:cNvPicPr>
          <p:nvPr/>
        </p:nvPicPr>
        <p:blipFill>
          <a:blip r:embed="rId11" cstate="print">
            <a:extLst>
              <a:ext uri="{BEBA8EAE-BF5A-486C-A8C5-ECC9F3942E4B}">
                <a14:imgProps xmlns:a14="http://schemas.microsoft.com/office/drawing/2010/main">
                  <a14:imgLayer r:embed="rId12">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5725285" y="2948261"/>
            <a:ext cx="1279334" cy="1279334"/>
          </a:xfrm>
          <a:prstGeom prst="rect">
            <a:avLst/>
          </a:prstGeom>
        </p:spPr>
      </p:pic>
      <p:sp>
        <p:nvSpPr>
          <p:cNvPr id="39" name="TextBox 38"/>
          <p:cNvSpPr txBox="1"/>
          <p:nvPr/>
        </p:nvSpPr>
        <p:spPr>
          <a:xfrm>
            <a:off x="5220774" y="2563070"/>
            <a:ext cx="2784817" cy="369332"/>
          </a:xfrm>
          <a:prstGeom prst="rect">
            <a:avLst/>
          </a:prstGeom>
          <a:noFill/>
        </p:spPr>
        <p:txBody>
          <a:bodyPr wrap="square" rtlCol="0">
            <a:spAutoFit/>
          </a:bodyPr>
          <a:lstStyle/>
          <a:p>
            <a:r>
              <a:rPr lang="en-US" dirty="0" smtClean="0">
                <a:solidFill>
                  <a:srgbClr val="6E266F"/>
                </a:solidFill>
                <a:latin typeface="Franklin Gothic Demi" panose="020B0703020102020204" pitchFamily="34" charset="0"/>
              </a:rPr>
              <a:t>JOE Holiday Bootcamp</a:t>
            </a:r>
            <a:endParaRPr lang="en-US" dirty="0">
              <a:solidFill>
                <a:srgbClr val="6E266F"/>
              </a:solidFill>
              <a:latin typeface="Franklin Gothic Demi" panose="020B0703020102020204" pitchFamily="34" charset="0"/>
            </a:endParaRPr>
          </a:p>
        </p:txBody>
      </p:sp>
      <p:sp>
        <p:nvSpPr>
          <p:cNvPr id="40" name="TextBox 39"/>
          <p:cNvSpPr txBox="1"/>
          <p:nvPr/>
        </p:nvSpPr>
        <p:spPr>
          <a:xfrm>
            <a:off x="13996331" y="4227758"/>
            <a:ext cx="1284544" cy="261610"/>
          </a:xfrm>
          <a:prstGeom prst="rect">
            <a:avLst/>
          </a:prstGeom>
          <a:noFill/>
        </p:spPr>
        <p:txBody>
          <a:bodyPr wrap="square" rtlCol="0">
            <a:spAutoFit/>
          </a:bodyPr>
          <a:lstStyle/>
          <a:p>
            <a:pPr algn="ctr"/>
            <a:r>
              <a:rPr lang="en-US" sz="1100" dirty="0" smtClean="0">
                <a:solidFill>
                  <a:schemeClr val="tx1">
                    <a:lumMod val="65000"/>
                    <a:lumOff val="35000"/>
                  </a:schemeClr>
                </a:solidFill>
                <a:latin typeface="Print Bold" panose="02000000000000000000" pitchFamily="2" charset="0"/>
              </a:rPr>
              <a:t>JOE FAST TRACK</a:t>
            </a:r>
            <a:endParaRPr lang="en-US" sz="1100" dirty="0">
              <a:solidFill>
                <a:schemeClr val="tx1">
                  <a:lumMod val="65000"/>
                  <a:lumOff val="35000"/>
                </a:schemeClr>
              </a:solidFill>
              <a:latin typeface="Print Bold" panose="02000000000000000000" pitchFamily="2" charset="0"/>
            </a:endParaRPr>
          </a:p>
        </p:txBody>
      </p:sp>
      <p:sp>
        <p:nvSpPr>
          <p:cNvPr id="41" name="TextBox 40"/>
          <p:cNvSpPr txBox="1"/>
          <p:nvPr/>
        </p:nvSpPr>
        <p:spPr>
          <a:xfrm>
            <a:off x="15720075" y="4227758"/>
            <a:ext cx="1284544" cy="430887"/>
          </a:xfrm>
          <a:prstGeom prst="rect">
            <a:avLst/>
          </a:prstGeom>
          <a:noFill/>
        </p:spPr>
        <p:txBody>
          <a:bodyPr wrap="square" rtlCol="0">
            <a:spAutoFit/>
          </a:bodyPr>
          <a:lstStyle/>
          <a:p>
            <a:pPr algn="ctr"/>
            <a:r>
              <a:rPr lang="en-US" sz="1100" dirty="0" smtClean="0">
                <a:solidFill>
                  <a:schemeClr val="tx1">
                    <a:lumMod val="65000"/>
                    <a:lumOff val="35000"/>
                  </a:schemeClr>
                </a:solidFill>
                <a:latin typeface="Print Bold" panose="02000000000000000000" pitchFamily="2" charset="0"/>
              </a:rPr>
              <a:t>JOE@SCHOOL</a:t>
            </a:r>
          </a:p>
          <a:p>
            <a:pPr algn="ctr"/>
            <a:r>
              <a:rPr lang="en-US" sz="1100" dirty="0" smtClean="0">
                <a:solidFill>
                  <a:schemeClr val="tx1">
                    <a:lumMod val="65000"/>
                    <a:lumOff val="35000"/>
                  </a:schemeClr>
                </a:solidFill>
                <a:latin typeface="Print Bold" panose="02000000000000000000" pitchFamily="2" charset="0"/>
              </a:rPr>
              <a:t>(coming soon)</a:t>
            </a:r>
            <a:endParaRPr lang="en-US" sz="1100" dirty="0">
              <a:solidFill>
                <a:schemeClr val="tx1">
                  <a:lumMod val="65000"/>
                  <a:lumOff val="35000"/>
                </a:schemeClr>
              </a:solidFill>
              <a:latin typeface="Print Bold" panose="02000000000000000000" pitchFamily="2" charset="0"/>
            </a:endParaRPr>
          </a:p>
        </p:txBody>
      </p:sp>
      <p:sp>
        <p:nvSpPr>
          <p:cNvPr id="42" name="TextBox 41"/>
          <p:cNvSpPr txBox="1"/>
          <p:nvPr/>
        </p:nvSpPr>
        <p:spPr>
          <a:xfrm>
            <a:off x="2204619" y="3002706"/>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JOE FAST TRACK</a:t>
            </a:r>
            <a:endParaRPr lang="en-US" sz="1100" dirty="0">
              <a:solidFill>
                <a:schemeClr val="tx1">
                  <a:lumMod val="65000"/>
                  <a:lumOff val="35000"/>
                </a:schemeClr>
              </a:solidFill>
              <a:latin typeface="Print Bold" panose="02000000000000000000" pitchFamily="2" charset="0"/>
            </a:endParaRPr>
          </a:p>
        </p:txBody>
      </p:sp>
      <p:sp>
        <p:nvSpPr>
          <p:cNvPr id="43" name="TextBox 42"/>
          <p:cNvSpPr txBox="1"/>
          <p:nvPr/>
        </p:nvSpPr>
        <p:spPr>
          <a:xfrm>
            <a:off x="2204619" y="3330777"/>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JOE@SCHOOL </a:t>
            </a:r>
            <a:endParaRPr lang="en-US" sz="1100" dirty="0">
              <a:solidFill>
                <a:schemeClr val="tx1">
                  <a:lumMod val="65000"/>
                  <a:lumOff val="35000"/>
                </a:schemeClr>
              </a:solidFill>
              <a:latin typeface="Print Bold" panose="02000000000000000000" pitchFamily="2" charset="0"/>
            </a:endParaRPr>
          </a:p>
        </p:txBody>
      </p:sp>
      <p:cxnSp>
        <p:nvCxnSpPr>
          <p:cNvPr id="46" name="Straight Connector 45"/>
          <p:cNvCxnSpPr/>
          <p:nvPr/>
        </p:nvCxnSpPr>
        <p:spPr>
          <a:xfrm>
            <a:off x="2194891" y="327938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204619" y="362447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214417" y="2506243"/>
            <a:ext cx="1284544" cy="430887"/>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JOE HOLIDAY BOOTCAMP</a:t>
            </a:r>
            <a:endParaRPr lang="en-US" sz="1100" dirty="0">
              <a:solidFill>
                <a:schemeClr val="tx1">
                  <a:lumMod val="65000"/>
                  <a:lumOff val="35000"/>
                </a:schemeClr>
              </a:solidFill>
              <a:latin typeface="Print Bold" panose="02000000000000000000" pitchFamily="2" charset="0"/>
            </a:endParaRPr>
          </a:p>
        </p:txBody>
      </p:sp>
      <p:cxnSp>
        <p:nvCxnSpPr>
          <p:cNvPr id="52" name="Straight Connector 51"/>
          <p:cNvCxnSpPr/>
          <p:nvPr/>
        </p:nvCxnSpPr>
        <p:spPr>
          <a:xfrm>
            <a:off x="2204689" y="2957093"/>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677825" y="1890554"/>
            <a:ext cx="0" cy="43891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220774" y="2918067"/>
            <a:ext cx="4041471" cy="2492990"/>
          </a:xfrm>
          <a:prstGeom prst="rect">
            <a:avLst/>
          </a:prstGeom>
        </p:spPr>
        <p:txBody>
          <a:bodyPr wrap="square">
            <a:spAutoFit/>
          </a:bodyPr>
          <a:lstStyle/>
          <a:p>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Perfect for teens and tweens (aged 9 to 16) who have ample free time during their school holidays, the JOE Holiday Bootcamp is a 4 full-day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programme</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which will end with the Mini-Market Fair on the 5</a:t>
            </a:r>
            <a:r>
              <a:rPr lang="en-US" sz="1200" baseline="300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th</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day – a platform for students to experience being an entrepreneur themselves! </a:t>
            </a:r>
          </a:p>
          <a:p>
            <a:endParaRPr lang="en-US" sz="1200" dirty="0">
              <a:solidFill>
                <a:srgbClr val="333333"/>
              </a:solidFill>
              <a:latin typeface="Print Bold" panose="02000000000000000000" pitchFamily="2" charset="0"/>
              <a:ea typeface="Calibri" panose="020F0502020204030204" pitchFamily="34" charset="0"/>
              <a:cs typeface="Lucida Sans Unicode" panose="020B0602030504020204" pitchFamily="34" charset="0"/>
            </a:endParaRPr>
          </a:p>
          <a:p>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The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programme</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covers all 4 phases of JOE’s holistic syllabus but is a more condensed version of JOE Fast Track. The best part is, breakfast, lunch and tea breaks are included! </a:t>
            </a:r>
          </a:p>
          <a:p>
            <a:endParaRPr lang="en-US" sz="1200" dirty="0">
              <a:solidFill>
                <a:srgbClr val="333333"/>
              </a:solidFill>
              <a:latin typeface="Print Bold" panose="02000000000000000000" pitchFamily="2" charset="0"/>
              <a:cs typeface="Lucida Sans Unicode" panose="020B0602030504020204" pitchFamily="34" charset="0"/>
            </a:endParaRPr>
          </a:p>
          <a:p>
            <a:r>
              <a:rPr lang="en-US" sz="1200" dirty="0" smtClean="0">
                <a:solidFill>
                  <a:srgbClr val="333333"/>
                </a:solidFill>
                <a:latin typeface="Print Bold" panose="02000000000000000000" pitchFamily="2" charset="0"/>
                <a:cs typeface="Lucida Sans Unicode" panose="020B0602030504020204" pitchFamily="34" charset="0"/>
              </a:rPr>
              <a:t>Each session starts at 830am and ends 630am for the first 4 days. Details of the Mini-Market Fair can be found in the </a:t>
            </a:r>
            <a:r>
              <a:rPr lang="en-US" sz="1200" b="1" dirty="0" err="1" smtClean="0">
                <a:solidFill>
                  <a:srgbClr val="6E266F"/>
                </a:solidFill>
                <a:latin typeface="Print Bold" panose="02000000000000000000" pitchFamily="2" charset="0"/>
                <a:cs typeface="Lucida Sans Unicode" panose="020B0602030504020204" pitchFamily="34" charset="0"/>
              </a:rPr>
              <a:t>programme</a:t>
            </a:r>
            <a:r>
              <a:rPr lang="en-US" sz="1200" b="1" dirty="0" smtClean="0">
                <a:solidFill>
                  <a:srgbClr val="6E266F"/>
                </a:solidFill>
                <a:latin typeface="Print Bold" panose="02000000000000000000" pitchFamily="2" charset="0"/>
                <a:cs typeface="Lucida Sans Unicode" panose="020B0602030504020204" pitchFamily="34" charset="0"/>
              </a:rPr>
              <a:t> schedule</a:t>
            </a:r>
            <a:r>
              <a:rPr lang="en-US" sz="1200" dirty="0" smtClean="0">
                <a:solidFill>
                  <a:srgbClr val="333333"/>
                </a:solidFill>
                <a:latin typeface="Print Bold" panose="02000000000000000000" pitchFamily="2" charset="0"/>
                <a:cs typeface="Lucida Sans Unicode" panose="020B0602030504020204" pitchFamily="34" charset="0"/>
              </a:rPr>
              <a:t>. </a:t>
            </a:r>
            <a:endParaRPr lang="en-US" sz="1200" dirty="0"/>
          </a:p>
        </p:txBody>
      </p:sp>
      <p:pic>
        <p:nvPicPr>
          <p:cNvPr id="55" name="Picture 54"/>
          <p:cNvPicPr>
            <a:picLocks noChangeAspect="1"/>
          </p:cNvPicPr>
          <p:nvPr/>
        </p:nvPicPr>
        <p:blipFill rotWithShape="1">
          <a:blip r:embed="rId13"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56" name="Picture 55"/>
          <p:cNvPicPr>
            <a:picLocks noChangeAspect="1"/>
          </p:cNvPicPr>
          <p:nvPr/>
        </p:nvPicPr>
        <p:blipFill rotWithShape="1">
          <a:blip r:embed="rId13"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57" name="Oval 56"/>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2280719" y="7635246"/>
            <a:ext cx="2720657" cy="2628158"/>
            <a:chOff x="5539323" y="7766999"/>
            <a:chExt cx="2720657" cy="2516329"/>
          </a:xfrm>
        </p:grpSpPr>
        <p:sp>
          <p:nvSpPr>
            <p:cNvPr id="59" name="Rectangle 58"/>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68" name="Rectangle 67"/>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Manual Input 68"/>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71" name="Rectangle 70"/>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72" name="Rectangle 71"/>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73" name="Rounded Rectangle 72"/>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79" name="Isosceles Triangle 78"/>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2" name="Rectangle 1"/>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Manual Input 83"/>
          <p:cNvSpPr/>
          <p:nvPr/>
        </p:nvSpPr>
        <p:spPr>
          <a:xfrm flipH="1">
            <a:off x="7832628" y="5515107"/>
            <a:ext cx="1279548" cy="373553"/>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847943" y="5614852"/>
            <a:ext cx="1248918" cy="246221"/>
          </a:xfrm>
          <a:prstGeom prst="rect">
            <a:avLst/>
          </a:prstGeom>
        </p:spPr>
        <p:txBody>
          <a:bodyPr wrap="square">
            <a:spAutoFit/>
          </a:bodyPr>
          <a:lstStyle/>
          <a:p>
            <a:pPr algn="ctr"/>
            <a:r>
              <a:rPr lang="en-US" sz="1000" b="1" dirty="0">
                <a:solidFill>
                  <a:schemeClr val="tx1">
                    <a:lumMod val="75000"/>
                    <a:lumOff val="25000"/>
                  </a:schemeClr>
                </a:solidFill>
                <a:latin typeface="Franklin Gothic Demi" panose="020B0703020102020204" pitchFamily="34" charset="0"/>
              </a:rPr>
              <a:t>s</a:t>
            </a:r>
            <a:r>
              <a:rPr lang="en-US" sz="1000" b="1" dirty="0" smtClean="0">
                <a:solidFill>
                  <a:schemeClr val="tx1">
                    <a:lumMod val="75000"/>
                    <a:lumOff val="25000"/>
                  </a:schemeClr>
                </a:solidFill>
                <a:latin typeface="Franklin Gothic Demi" panose="020B0703020102020204" pitchFamily="34" charset="0"/>
              </a:rPr>
              <a:t>ee course outline</a:t>
            </a:r>
            <a:endParaRPr lang="en-US" sz="1000" dirty="0">
              <a:solidFill>
                <a:schemeClr val="tx1">
                  <a:lumMod val="75000"/>
                  <a:lumOff val="25000"/>
                </a:schemeClr>
              </a:solidFill>
              <a:latin typeface="Franklin Gothic Demi" panose="020B0703020102020204" pitchFamily="34" charset="0"/>
            </a:endParaRPr>
          </a:p>
        </p:txBody>
      </p:sp>
      <p:sp>
        <p:nvSpPr>
          <p:cNvPr id="86" name="Rectangle 85"/>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88" name="TextBox 87"/>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89" name="Rectangle 88"/>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90" name="TextBox 89"/>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91" name="Rectangle 90"/>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93" name="TextBox 92"/>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32330694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733"/>
          <a:stretch/>
        </p:blipFill>
        <p:spPr>
          <a:xfrm>
            <a:off x="-4275" y="48006"/>
            <a:ext cx="13749303" cy="6799603"/>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3" name="TextBox 162"/>
          <p:cNvSpPr txBox="1"/>
          <p:nvPr/>
        </p:nvSpPr>
        <p:spPr>
          <a:xfrm>
            <a:off x="5373613" y="202522"/>
            <a:ext cx="1012537"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ABOUT US</a:t>
            </a:r>
            <a:endParaRPr lang="en-US" sz="1600" b="1" dirty="0">
              <a:solidFill>
                <a:srgbClr val="001D2B"/>
              </a:solidFill>
              <a:latin typeface="Print Bold" panose="02000000000000000000" pitchFamily="2" charset="0"/>
            </a:endParaRPr>
          </a:p>
        </p:txBody>
      </p:sp>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PROGRAMMES</a:t>
            </a:r>
            <a:endParaRPr lang="en-US" sz="1600" b="1" dirty="0">
              <a:solidFill>
                <a:srgbClr val="6E266F"/>
              </a:solidFill>
              <a:latin typeface="Print Bold" panose="02000000000000000000" pitchFamily="2" charset="0"/>
            </a:endParaRPr>
          </a:p>
        </p:txBody>
      </p:sp>
      <p:sp>
        <p:nvSpPr>
          <p:cNvPr id="165" name="TextBox 164"/>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latin typeface="Print Bold" panose="02000000000000000000" pitchFamily="2" charset="0"/>
              </a:rPr>
              <a:t>SCHEDULE</a:t>
            </a:r>
            <a:endParaRPr lang="en-US" sz="1600" b="1" dirty="0">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8" name="Rounded Rectangle 7"/>
          <p:cNvSpPr/>
          <p:nvPr/>
        </p:nvSpPr>
        <p:spPr>
          <a:xfrm>
            <a:off x="1876807" y="1880164"/>
            <a:ext cx="10283930" cy="4447439"/>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Flowchart: Manual Input 172"/>
          <p:cNvSpPr/>
          <p:nvPr/>
        </p:nvSpPr>
        <p:spPr>
          <a:xfrm flipH="1">
            <a:off x="1304092" y="1641084"/>
            <a:ext cx="2192305"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438973" y="1747030"/>
            <a:ext cx="1904689" cy="461665"/>
          </a:xfrm>
          <a:prstGeom prst="rect">
            <a:avLst/>
          </a:prstGeom>
        </p:spPr>
        <p:txBody>
          <a:bodyPr wrap="none">
            <a:spAutoFit/>
          </a:bodyPr>
          <a:lstStyle/>
          <a:p>
            <a:r>
              <a:rPr lang="en-US" sz="2400" b="1" dirty="0" err="1" smtClean="0">
                <a:solidFill>
                  <a:schemeClr val="bg1"/>
                </a:solidFill>
                <a:latin typeface="Franklin Gothic Demi" panose="020B0703020102020204" pitchFamily="34" charset="0"/>
              </a:rPr>
              <a:t>Programmes</a:t>
            </a:r>
            <a:endParaRPr lang="en-US" sz="2400" dirty="0">
              <a:latin typeface="Franklin Gothic Demi" panose="020B0703020102020204" pitchFamily="34" charset="0"/>
            </a:endParaRPr>
          </a:p>
        </p:txBody>
      </p:sp>
      <p:pic>
        <p:nvPicPr>
          <p:cNvPr id="34" name="Picture 33"/>
          <p:cNvPicPr>
            <a:picLocks noChangeAspect="1"/>
          </p:cNvPicPr>
          <p:nvPr/>
        </p:nvPicPr>
        <p:blipFill>
          <a:blip r:embed="rId5"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408406" y="4103128"/>
            <a:ext cx="2760233" cy="2760233"/>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434597">
            <a:off x="8507085" y="2784361"/>
            <a:ext cx="3748925" cy="2601505"/>
          </a:xfrm>
          <a:prstGeom prst="rect">
            <a:avLst/>
          </a:prstGeom>
        </p:spPr>
      </p:pic>
      <p:pic>
        <p:nvPicPr>
          <p:cNvPr id="36" name="Picture 35"/>
          <p:cNvPicPr>
            <a:picLocks noChangeAspect="1"/>
          </p:cNvPicPr>
          <p:nvPr/>
        </p:nvPicPr>
        <p:blipFill>
          <a:blip r:embed="rId7" cstate="print">
            <a:extLst>
              <a:ext uri="{BEBA8EAE-BF5A-486C-A8C5-ECC9F3942E4B}">
                <a14:imgProps xmlns:a14="http://schemas.microsoft.com/office/drawing/2010/main">
                  <a14:imgLayer r:embed="rId8">
                    <a14:imgEffect>
                      <a14:backgroundRemoval t="9945" b="93208" l="30423" r="89995"/>
                    </a14:imgEffect>
                  </a14:imgLayer>
                </a14:imgProps>
              </a:ext>
              <a:ext uri="{28A0092B-C50C-407E-A947-70E740481C1C}">
                <a14:useLocalDpi xmlns:a14="http://schemas.microsoft.com/office/drawing/2010/main" val="0"/>
              </a:ext>
            </a:extLst>
          </a:blip>
          <a:stretch>
            <a:fillRect/>
          </a:stretch>
        </p:blipFill>
        <p:spPr>
          <a:xfrm>
            <a:off x="3274076" y="3003180"/>
            <a:ext cx="2083127" cy="1562234"/>
          </a:xfrm>
          <a:prstGeom prst="rect">
            <a:avLst/>
          </a:prstGeom>
        </p:spPr>
      </p:pic>
      <p:pic>
        <p:nvPicPr>
          <p:cNvPr id="37" name="Picture 36"/>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5725285" y="2948261"/>
            <a:ext cx="1279334" cy="1279334"/>
          </a:xfrm>
          <a:prstGeom prst="rect">
            <a:avLst/>
          </a:prstGeom>
        </p:spPr>
      </p:pic>
      <p:sp>
        <p:nvSpPr>
          <p:cNvPr id="39" name="TextBox 38"/>
          <p:cNvSpPr txBox="1"/>
          <p:nvPr/>
        </p:nvSpPr>
        <p:spPr>
          <a:xfrm>
            <a:off x="5220774" y="2563070"/>
            <a:ext cx="2784817" cy="369332"/>
          </a:xfrm>
          <a:prstGeom prst="rect">
            <a:avLst/>
          </a:prstGeom>
          <a:noFill/>
        </p:spPr>
        <p:txBody>
          <a:bodyPr wrap="square" rtlCol="0">
            <a:spAutoFit/>
          </a:bodyPr>
          <a:lstStyle/>
          <a:p>
            <a:r>
              <a:rPr lang="en-US" dirty="0" smtClean="0">
                <a:solidFill>
                  <a:srgbClr val="6E266F"/>
                </a:solidFill>
                <a:latin typeface="Franklin Gothic Demi" panose="020B0703020102020204" pitchFamily="34" charset="0"/>
              </a:rPr>
              <a:t>JOE Fast Track</a:t>
            </a:r>
            <a:endParaRPr lang="en-US" dirty="0">
              <a:solidFill>
                <a:srgbClr val="6E266F"/>
              </a:solidFill>
              <a:latin typeface="Franklin Gothic Demi" panose="020B0703020102020204" pitchFamily="34" charset="0"/>
            </a:endParaRPr>
          </a:p>
        </p:txBody>
      </p:sp>
      <p:sp>
        <p:nvSpPr>
          <p:cNvPr id="41" name="TextBox 40"/>
          <p:cNvSpPr txBox="1"/>
          <p:nvPr/>
        </p:nvSpPr>
        <p:spPr>
          <a:xfrm>
            <a:off x="15720075" y="4227758"/>
            <a:ext cx="1284544" cy="430887"/>
          </a:xfrm>
          <a:prstGeom prst="rect">
            <a:avLst/>
          </a:prstGeom>
          <a:noFill/>
        </p:spPr>
        <p:txBody>
          <a:bodyPr wrap="square" rtlCol="0">
            <a:spAutoFit/>
          </a:bodyPr>
          <a:lstStyle/>
          <a:p>
            <a:pPr algn="ctr"/>
            <a:r>
              <a:rPr lang="en-US" sz="1100" dirty="0" smtClean="0">
                <a:solidFill>
                  <a:schemeClr val="tx1">
                    <a:lumMod val="65000"/>
                    <a:lumOff val="35000"/>
                  </a:schemeClr>
                </a:solidFill>
                <a:latin typeface="Print Bold" panose="02000000000000000000" pitchFamily="2" charset="0"/>
              </a:rPr>
              <a:t>JOE@SCHOOL</a:t>
            </a:r>
          </a:p>
          <a:p>
            <a:pPr algn="ctr"/>
            <a:r>
              <a:rPr lang="en-US" sz="1100" dirty="0" smtClean="0">
                <a:solidFill>
                  <a:schemeClr val="tx1">
                    <a:lumMod val="65000"/>
                    <a:lumOff val="35000"/>
                  </a:schemeClr>
                </a:solidFill>
                <a:latin typeface="Print Bold" panose="02000000000000000000" pitchFamily="2" charset="0"/>
              </a:rPr>
              <a:t>(coming soon)</a:t>
            </a:r>
            <a:endParaRPr lang="en-US" sz="1100" dirty="0">
              <a:solidFill>
                <a:schemeClr val="tx1">
                  <a:lumMod val="65000"/>
                  <a:lumOff val="35000"/>
                </a:schemeClr>
              </a:solidFill>
              <a:latin typeface="Print Bold" panose="02000000000000000000" pitchFamily="2" charset="0"/>
            </a:endParaRPr>
          </a:p>
        </p:txBody>
      </p:sp>
      <p:sp>
        <p:nvSpPr>
          <p:cNvPr id="42" name="TextBox 41"/>
          <p:cNvSpPr txBox="1"/>
          <p:nvPr/>
        </p:nvSpPr>
        <p:spPr>
          <a:xfrm>
            <a:off x="2204619" y="3002706"/>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JOE FAST TRACK</a:t>
            </a:r>
            <a:endParaRPr lang="en-US" sz="1100" dirty="0">
              <a:solidFill>
                <a:schemeClr val="tx1">
                  <a:lumMod val="65000"/>
                  <a:lumOff val="35000"/>
                </a:schemeClr>
              </a:solidFill>
              <a:latin typeface="Print Bold" panose="02000000000000000000" pitchFamily="2" charset="0"/>
            </a:endParaRPr>
          </a:p>
        </p:txBody>
      </p:sp>
      <p:sp>
        <p:nvSpPr>
          <p:cNvPr id="43" name="TextBox 42"/>
          <p:cNvSpPr txBox="1"/>
          <p:nvPr/>
        </p:nvSpPr>
        <p:spPr>
          <a:xfrm>
            <a:off x="2204619" y="3330777"/>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JOE@SCHOOL </a:t>
            </a:r>
            <a:endParaRPr lang="en-US" sz="1100" dirty="0">
              <a:solidFill>
                <a:schemeClr val="tx1">
                  <a:lumMod val="65000"/>
                  <a:lumOff val="35000"/>
                </a:schemeClr>
              </a:solidFill>
              <a:latin typeface="Print Bold" panose="02000000000000000000" pitchFamily="2" charset="0"/>
            </a:endParaRPr>
          </a:p>
        </p:txBody>
      </p:sp>
      <p:cxnSp>
        <p:nvCxnSpPr>
          <p:cNvPr id="46" name="Straight Connector 45"/>
          <p:cNvCxnSpPr/>
          <p:nvPr/>
        </p:nvCxnSpPr>
        <p:spPr>
          <a:xfrm>
            <a:off x="2194891" y="327938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204619" y="362447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214417" y="2506243"/>
            <a:ext cx="1284544" cy="430887"/>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JOE HOLIDAY BOOTCAMP</a:t>
            </a:r>
            <a:endParaRPr lang="en-US" sz="1100" dirty="0">
              <a:solidFill>
                <a:schemeClr val="tx1">
                  <a:lumMod val="65000"/>
                  <a:lumOff val="35000"/>
                </a:schemeClr>
              </a:solidFill>
              <a:latin typeface="Print Bold" panose="02000000000000000000" pitchFamily="2" charset="0"/>
            </a:endParaRPr>
          </a:p>
        </p:txBody>
      </p:sp>
      <p:cxnSp>
        <p:nvCxnSpPr>
          <p:cNvPr id="52" name="Straight Connector 51"/>
          <p:cNvCxnSpPr/>
          <p:nvPr/>
        </p:nvCxnSpPr>
        <p:spPr>
          <a:xfrm>
            <a:off x="2204689" y="2957093"/>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677825" y="1890554"/>
            <a:ext cx="0" cy="43891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220774" y="2918067"/>
            <a:ext cx="3970851" cy="2308324"/>
          </a:xfrm>
          <a:prstGeom prst="rect">
            <a:avLst/>
          </a:prstGeom>
        </p:spPr>
        <p:txBody>
          <a:bodyPr wrap="square">
            <a:spAutoFit/>
          </a:bodyPr>
          <a:lstStyle/>
          <a:p>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Designed as an after-school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programme</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the JOE Fast Track spans over 5 months with 20 sessions of 2 hours each. At the end of the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programme</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students take part in the Mini-Market Fair - a platform to be entrepreneurs themselves! </a:t>
            </a:r>
          </a:p>
          <a:p>
            <a:endParaRPr lang="en-US" sz="1200" dirty="0">
              <a:solidFill>
                <a:srgbClr val="333333"/>
              </a:solidFill>
              <a:latin typeface="Print Bold" panose="02000000000000000000" pitchFamily="2" charset="0"/>
              <a:ea typeface="Calibri" panose="020F0502020204030204" pitchFamily="34" charset="0"/>
              <a:cs typeface="Lucida Sans Unicode" panose="020B0602030504020204" pitchFamily="34" charset="0"/>
            </a:endParaRPr>
          </a:p>
          <a:p>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The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programme</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covers all 4 phases of JOE’s holistic syllabus and covers each module in depth, giving students time for greater contemplation and reflection as they go back and put more thought to the tasks given. </a:t>
            </a:r>
          </a:p>
          <a:p>
            <a:endParaRPr lang="en-US" sz="1200" dirty="0">
              <a:solidFill>
                <a:srgbClr val="333333"/>
              </a:solidFill>
              <a:latin typeface="Print Bold" panose="02000000000000000000" pitchFamily="2" charset="0"/>
              <a:cs typeface="Lucida Sans Unicode" panose="020B0602030504020204" pitchFamily="34" charset="0"/>
            </a:endParaRPr>
          </a:p>
          <a:p>
            <a:r>
              <a:rPr lang="en-US" sz="1200" dirty="0" smtClean="0">
                <a:solidFill>
                  <a:srgbClr val="333333"/>
                </a:solidFill>
                <a:latin typeface="Print Bold" panose="02000000000000000000" pitchFamily="2" charset="0"/>
                <a:cs typeface="Lucida Sans Unicode" panose="020B0602030504020204" pitchFamily="34" charset="0"/>
              </a:rPr>
              <a:t>Details of the Mini-Market Fair can be found in the </a:t>
            </a:r>
            <a:r>
              <a:rPr lang="en-US" sz="1200" b="1" dirty="0" err="1" smtClean="0">
                <a:solidFill>
                  <a:srgbClr val="6E266F"/>
                </a:solidFill>
                <a:latin typeface="Print Bold" panose="02000000000000000000" pitchFamily="2" charset="0"/>
                <a:cs typeface="Lucida Sans Unicode" panose="020B0602030504020204" pitchFamily="34" charset="0"/>
              </a:rPr>
              <a:t>programme</a:t>
            </a:r>
            <a:r>
              <a:rPr lang="en-US" sz="1200" b="1" dirty="0" smtClean="0">
                <a:solidFill>
                  <a:srgbClr val="6E266F"/>
                </a:solidFill>
                <a:latin typeface="Print Bold" panose="02000000000000000000" pitchFamily="2" charset="0"/>
                <a:cs typeface="Lucida Sans Unicode" panose="020B0602030504020204" pitchFamily="34" charset="0"/>
              </a:rPr>
              <a:t> schedule</a:t>
            </a:r>
            <a:r>
              <a:rPr lang="en-US" sz="1200" dirty="0" smtClean="0">
                <a:solidFill>
                  <a:srgbClr val="333333"/>
                </a:solidFill>
                <a:latin typeface="Print Bold" panose="02000000000000000000" pitchFamily="2" charset="0"/>
                <a:cs typeface="Lucida Sans Unicode" panose="020B0602030504020204" pitchFamily="34" charset="0"/>
              </a:rPr>
              <a:t>. </a:t>
            </a:r>
            <a:endParaRPr lang="en-US" sz="1200" dirty="0"/>
          </a:p>
        </p:txBody>
      </p:sp>
      <p:pic>
        <p:nvPicPr>
          <p:cNvPr id="55" name="Picture 54"/>
          <p:cNvPicPr>
            <a:picLocks noChangeAspect="1"/>
          </p:cNvPicPr>
          <p:nvPr/>
        </p:nvPicPr>
        <p:blipFill rotWithShape="1">
          <a:blip r:embed="rId11"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56" name="Picture 55"/>
          <p:cNvPicPr>
            <a:picLocks noChangeAspect="1"/>
          </p:cNvPicPr>
          <p:nvPr/>
        </p:nvPicPr>
        <p:blipFill rotWithShape="1">
          <a:blip r:embed="rId11"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57" name="Oval 56"/>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2280719" y="7635246"/>
            <a:ext cx="2720657" cy="2628158"/>
            <a:chOff x="5539323" y="7766999"/>
            <a:chExt cx="2720657" cy="2516329"/>
          </a:xfrm>
        </p:grpSpPr>
        <p:sp>
          <p:nvSpPr>
            <p:cNvPr id="59" name="Rectangle 58"/>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68" name="Rectangle 67"/>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Manual Input 68"/>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71" name="Rectangle 70"/>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72" name="Rectangle 71"/>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73" name="Rounded Rectangle 72"/>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79" name="Isosceles Triangle 78"/>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2" name="Rectangle 1"/>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Manual Input 83"/>
          <p:cNvSpPr/>
          <p:nvPr/>
        </p:nvSpPr>
        <p:spPr>
          <a:xfrm flipH="1">
            <a:off x="7832628" y="5391282"/>
            <a:ext cx="1279548" cy="373553"/>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847943" y="5491027"/>
            <a:ext cx="1248918" cy="246221"/>
          </a:xfrm>
          <a:prstGeom prst="rect">
            <a:avLst/>
          </a:prstGeom>
        </p:spPr>
        <p:txBody>
          <a:bodyPr wrap="square">
            <a:spAutoFit/>
          </a:bodyPr>
          <a:lstStyle/>
          <a:p>
            <a:pPr algn="ctr"/>
            <a:r>
              <a:rPr lang="en-US" sz="1000" b="1" dirty="0">
                <a:solidFill>
                  <a:schemeClr val="tx1">
                    <a:lumMod val="75000"/>
                    <a:lumOff val="25000"/>
                  </a:schemeClr>
                </a:solidFill>
                <a:latin typeface="Franklin Gothic Demi" panose="020B0703020102020204" pitchFamily="34" charset="0"/>
              </a:rPr>
              <a:t>s</a:t>
            </a:r>
            <a:r>
              <a:rPr lang="en-US" sz="1000" b="1" dirty="0" smtClean="0">
                <a:solidFill>
                  <a:schemeClr val="tx1">
                    <a:lumMod val="75000"/>
                    <a:lumOff val="25000"/>
                  </a:schemeClr>
                </a:solidFill>
                <a:latin typeface="Franklin Gothic Demi" panose="020B0703020102020204" pitchFamily="34" charset="0"/>
              </a:rPr>
              <a:t>ee course outline</a:t>
            </a:r>
            <a:endParaRPr lang="en-US" sz="1000" dirty="0">
              <a:solidFill>
                <a:schemeClr val="tx1">
                  <a:lumMod val="75000"/>
                  <a:lumOff val="25000"/>
                </a:schemeClr>
              </a:solidFill>
              <a:latin typeface="Franklin Gothic Demi" panose="020B0703020102020204" pitchFamily="34" charset="0"/>
            </a:endParaRPr>
          </a:p>
        </p:txBody>
      </p:sp>
      <p:sp>
        <p:nvSpPr>
          <p:cNvPr id="75" name="Rectangle 74"/>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83" name="TextBox 82"/>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86" name="Rectangle 85"/>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87" name="TextBox 86"/>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88" name="Rectangle 87"/>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90" name="TextBox 89"/>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32447322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733"/>
          <a:stretch/>
        </p:blipFill>
        <p:spPr>
          <a:xfrm>
            <a:off x="-4275" y="48006"/>
            <a:ext cx="13749303" cy="6799603"/>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3" name="TextBox 162"/>
          <p:cNvSpPr txBox="1"/>
          <p:nvPr/>
        </p:nvSpPr>
        <p:spPr>
          <a:xfrm>
            <a:off x="5373613" y="202522"/>
            <a:ext cx="1012537"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ABOUT US</a:t>
            </a:r>
            <a:endParaRPr lang="en-US" sz="1600" b="1" dirty="0">
              <a:solidFill>
                <a:srgbClr val="001D2B"/>
              </a:solidFill>
              <a:latin typeface="Print Bold" panose="02000000000000000000" pitchFamily="2" charset="0"/>
            </a:endParaRPr>
          </a:p>
        </p:txBody>
      </p:sp>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PROGRAMMES</a:t>
            </a:r>
            <a:endParaRPr lang="en-US" sz="1600" b="1" dirty="0">
              <a:solidFill>
                <a:srgbClr val="6E266F"/>
              </a:solidFill>
              <a:latin typeface="Print Bold" panose="02000000000000000000" pitchFamily="2" charset="0"/>
            </a:endParaRPr>
          </a:p>
        </p:txBody>
      </p:sp>
      <p:sp>
        <p:nvSpPr>
          <p:cNvPr id="165" name="TextBox 164"/>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latin typeface="Print Bold" panose="02000000000000000000" pitchFamily="2" charset="0"/>
              </a:rPr>
              <a:t>SCHEDULE</a:t>
            </a:r>
            <a:endParaRPr lang="en-US" sz="1600" b="1" dirty="0">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8" name="Rounded Rectangle 7"/>
          <p:cNvSpPr/>
          <p:nvPr/>
        </p:nvSpPr>
        <p:spPr>
          <a:xfrm>
            <a:off x="1876807" y="1880164"/>
            <a:ext cx="10283930" cy="4447439"/>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Flowchart: Manual Input 172"/>
          <p:cNvSpPr/>
          <p:nvPr/>
        </p:nvSpPr>
        <p:spPr>
          <a:xfrm flipH="1">
            <a:off x="1304092" y="1641084"/>
            <a:ext cx="2192305"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438973" y="1747030"/>
            <a:ext cx="1904689" cy="461665"/>
          </a:xfrm>
          <a:prstGeom prst="rect">
            <a:avLst/>
          </a:prstGeom>
        </p:spPr>
        <p:txBody>
          <a:bodyPr wrap="none">
            <a:spAutoFit/>
          </a:bodyPr>
          <a:lstStyle/>
          <a:p>
            <a:r>
              <a:rPr lang="en-US" sz="2400" b="1" dirty="0" err="1" smtClean="0">
                <a:solidFill>
                  <a:schemeClr val="bg1"/>
                </a:solidFill>
                <a:latin typeface="Franklin Gothic Demi" panose="020B0703020102020204" pitchFamily="34" charset="0"/>
              </a:rPr>
              <a:t>Programmes</a:t>
            </a:r>
            <a:endParaRPr lang="en-US" sz="2400" dirty="0">
              <a:latin typeface="Franklin Gothic Demi" panose="020B0703020102020204" pitchFamily="34" charset="0"/>
            </a:endParaRPr>
          </a:p>
        </p:txBody>
      </p:sp>
      <p:pic>
        <p:nvPicPr>
          <p:cNvPr id="34" name="Picture 33"/>
          <p:cNvPicPr>
            <a:picLocks noChangeAspect="1"/>
          </p:cNvPicPr>
          <p:nvPr/>
        </p:nvPicPr>
        <p:blipFill>
          <a:blip r:embed="rId5"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408406" y="4103128"/>
            <a:ext cx="2760233" cy="2760233"/>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434597">
            <a:off x="8507085" y="2784361"/>
            <a:ext cx="3748925" cy="2601505"/>
          </a:xfrm>
          <a:prstGeom prst="rect">
            <a:avLst/>
          </a:prstGeom>
        </p:spPr>
      </p:pic>
      <p:pic>
        <p:nvPicPr>
          <p:cNvPr id="37" name="Picture 36"/>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690899" y="2725318"/>
            <a:ext cx="1831148" cy="1831148"/>
          </a:xfrm>
          <a:prstGeom prst="rect">
            <a:avLst/>
          </a:prstGeom>
        </p:spPr>
      </p:pic>
      <p:sp>
        <p:nvSpPr>
          <p:cNvPr id="39" name="TextBox 38"/>
          <p:cNvSpPr txBox="1"/>
          <p:nvPr/>
        </p:nvSpPr>
        <p:spPr>
          <a:xfrm>
            <a:off x="5220774" y="2563070"/>
            <a:ext cx="2784817" cy="369332"/>
          </a:xfrm>
          <a:prstGeom prst="rect">
            <a:avLst/>
          </a:prstGeom>
          <a:noFill/>
        </p:spPr>
        <p:txBody>
          <a:bodyPr wrap="square" rtlCol="0">
            <a:spAutoFit/>
          </a:bodyPr>
          <a:lstStyle/>
          <a:p>
            <a:r>
              <a:rPr lang="en-US" dirty="0" err="1" smtClean="0">
                <a:solidFill>
                  <a:srgbClr val="6E266F"/>
                </a:solidFill>
                <a:latin typeface="Franklin Gothic Demi" panose="020B0703020102020204" pitchFamily="34" charset="0"/>
              </a:rPr>
              <a:t>JOE@School</a:t>
            </a:r>
            <a:endParaRPr lang="en-US" dirty="0">
              <a:solidFill>
                <a:srgbClr val="6E266F"/>
              </a:solidFill>
              <a:latin typeface="Franklin Gothic Demi" panose="020B0703020102020204" pitchFamily="34" charset="0"/>
            </a:endParaRPr>
          </a:p>
        </p:txBody>
      </p:sp>
      <p:sp>
        <p:nvSpPr>
          <p:cNvPr id="42" name="TextBox 41"/>
          <p:cNvSpPr txBox="1"/>
          <p:nvPr/>
        </p:nvSpPr>
        <p:spPr>
          <a:xfrm>
            <a:off x="2204619" y="3002706"/>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JOE FAST TRACK</a:t>
            </a:r>
            <a:endParaRPr lang="en-US" sz="1100" dirty="0">
              <a:solidFill>
                <a:schemeClr val="tx1">
                  <a:lumMod val="65000"/>
                  <a:lumOff val="35000"/>
                </a:schemeClr>
              </a:solidFill>
              <a:latin typeface="Print Bold" panose="02000000000000000000" pitchFamily="2" charset="0"/>
            </a:endParaRPr>
          </a:p>
        </p:txBody>
      </p:sp>
      <p:sp>
        <p:nvSpPr>
          <p:cNvPr id="43" name="TextBox 42"/>
          <p:cNvSpPr txBox="1"/>
          <p:nvPr/>
        </p:nvSpPr>
        <p:spPr>
          <a:xfrm>
            <a:off x="2204619" y="3330777"/>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JOE@SCHOOL </a:t>
            </a:r>
            <a:endParaRPr lang="en-US" sz="1100" dirty="0">
              <a:solidFill>
                <a:schemeClr val="tx1">
                  <a:lumMod val="65000"/>
                  <a:lumOff val="35000"/>
                </a:schemeClr>
              </a:solidFill>
              <a:latin typeface="Print Bold" panose="02000000000000000000" pitchFamily="2" charset="0"/>
            </a:endParaRPr>
          </a:p>
        </p:txBody>
      </p:sp>
      <p:cxnSp>
        <p:nvCxnSpPr>
          <p:cNvPr id="46" name="Straight Connector 45"/>
          <p:cNvCxnSpPr/>
          <p:nvPr/>
        </p:nvCxnSpPr>
        <p:spPr>
          <a:xfrm>
            <a:off x="2194891" y="327938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204619" y="362447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214417" y="2506243"/>
            <a:ext cx="1284544" cy="430887"/>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JOE HOLIDAY BOOTCAMP</a:t>
            </a:r>
            <a:endParaRPr lang="en-US" sz="1100" dirty="0">
              <a:solidFill>
                <a:schemeClr val="tx1">
                  <a:lumMod val="65000"/>
                  <a:lumOff val="35000"/>
                </a:schemeClr>
              </a:solidFill>
              <a:latin typeface="Print Bold" panose="02000000000000000000" pitchFamily="2" charset="0"/>
            </a:endParaRPr>
          </a:p>
        </p:txBody>
      </p:sp>
      <p:cxnSp>
        <p:nvCxnSpPr>
          <p:cNvPr id="52" name="Straight Connector 51"/>
          <p:cNvCxnSpPr/>
          <p:nvPr/>
        </p:nvCxnSpPr>
        <p:spPr>
          <a:xfrm>
            <a:off x="2204689" y="2957093"/>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677825" y="1890554"/>
            <a:ext cx="0" cy="43891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220774" y="2946642"/>
            <a:ext cx="3970851" cy="1754326"/>
          </a:xfrm>
          <a:prstGeom prst="rect">
            <a:avLst/>
          </a:prstGeom>
        </p:spPr>
        <p:txBody>
          <a:bodyPr wrap="square">
            <a:spAutoFit/>
          </a:bodyPr>
          <a:lstStyle/>
          <a:p>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Still under development,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JOE@School</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is designed for students in both private and public schools. </a:t>
            </a:r>
          </a:p>
          <a:p>
            <a:endParaRPr lang="en-US" sz="1200" dirty="0">
              <a:solidFill>
                <a:srgbClr val="333333"/>
              </a:solidFill>
              <a:latin typeface="Print Bold" panose="02000000000000000000" pitchFamily="2" charset="0"/>
              <a:ea typeface="Calibri" panose="020F0502020204030204" pitchFamily="34" charset="0"/>
              <a:cs typeface="Lucida Sans Unicode" panose="020B0602030504020204" pitchFamily="34" charset="0"/>
            </a:endParaRPr>
          </a:p>
          <a:p>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The 12-hour long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programme</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is short and sweet – not compromising the entrepreneurship lessons to be imparted to the students! </a:t>
            </a:r>
          </a:p>
          <a:p>
            <a:endParaRPr lang="en-US" sz="1200" dirty="0">
              <a:solidFill>
                <a:srgbClr val="333333"/>
              </a:solidFill>
              <a:latin typeface="Print Bold" panose="02000000000000000000" pitchFamily="2" charset="0"/>
              <a:ea typeface="Calibri" panose="020F0502020204030204" pitchFamily="34" charset="0"/>
              <a:cs typeface="Lucida Sans Unicode" panose="020B0602030504020204" pitchFamily="34" charset="0"/>
            </a:endParaRPr>
          </a:p>
          <a:p>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The Mini-Market Fair is not included in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JOE@School</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All sign-ups for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JOE@School</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has to be done through the school.   </a:t>
            </a:r>
            <a:endParaRPr lang="en-US" sz="1200" dirty="0"/>
          </a:p>
        </p:txBody>
      </p:sp>
      <p:pic>
        <p:nvPicPr>
          <p:cNvPr id="55" name="Picture 54"/>
          <p:cNvPicPr>
            <a:picLocks noChangeAspect="1"/>
          </p:cNvPicPr>
          <p:nvPr/>
        </p:nvPicPr>
        <p:blipFill rotWithShape="1">
          <a:blip r:embed="rId9"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56" name="Picture 55"/>
          <p:cNvPicPr>
            <a:picLocks noChangeAspect="1"/>
          </p:cNvPicPr>
          <p:nvPr/>
        </p:nvPicPr>
        <p:blipFill rotWithShape="1">
          <a:blip r:embed="rId9"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57" name="Oval 56"/>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2280719" y="7635246"/>
            <a:ext cx="2720657" cy="2628158"/>
            <a:chOff x="5539323" y="7766999"/>
            <a:chExt cx="2720657" cy="2516329"/>
          </a:xfrm>
        </p:grpSpPr>
        <p:sp>
          <p:nvSpPr>
            <p:cNvPr id="59" name="Rectangle 58"/>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68" name="Rectangle 67"/>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Manual Input 68"/>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71" name="Rectangle 70"/>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72" name="Rectangle 71"/>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73" name="Rounded Rectangle 72"/>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75"/>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79" name="Isosceles Triangle 78"/>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2" name="Rectangle 1"/>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83" name="TextBox 82"/>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86" name="Rectangle 85"/>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87" name="TextBox 86"/>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88" name="Rectangle 87"/>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90" name="TextBox 89"/>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2658100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733"/>
          <a:stretch/>
        </p:blipFill>
        <p:spPr>
          <a:xfrm>
            <a:off x="-4275" y="48006"/>
            <a:ext cx="13749303" cy="6799603"/>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3" name="TextBox 162"/>
          <p:cNvSpPr txBox="1"/>
          <p:nvPr/>
        </p:nvSpPr>
        <p:spPr>
          <a:xfrm>
            <a:off x="5373613" y="202522"/>
            <a:ext cx="1012537" cy="338554"/>
          </a:xfrm>
          <a:prstGeom prst="rect">
            <a:avLst/>
          </a:prstGeom>
          <a:noFill/>
        </p:spPr>
        <p:txBody>
          <a:bodyPr wrap="square" rtlCol="0">
            <a:spAutoFit/>
          </a:bodyPr>
          <a:lstStyle/>
          <a:p>
            <a:r>
              <a:rPr lang="en-US" sz="1600" b="1" dirty="0" smtClean="0">
                <a:latin typeface="Print Bold" panose="02000000000000000000" pitchFamily="2" charset="0"/>
              </a:rPr>
              <a:t>ABOUT US</a:t>
            </a:r>
            <a:endParaRPr lang="en-US" sz="1600" b="1" dirty="0">
              <a:latin typeface="Print Bold" panose="02000000000000000000" pitchFamily="2" charset="0"/>
            </a:endParaRPr>
          </a:p>
        </p:txBody>
      </p:sp>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latin typeface="Print Bold" panose="02000000000000000000" pitchFamily="2" charset="0"/>
              </a:rPr>
              <a:t>PROGRAMMES</a:t>
            </a:r>
            <a:endParaRPr lang="en-US" sz="1600" b="1" dirty="0">
              <a:latin typeface="Print Bold" panose="02000000000000000000" pitchFamily="2" charset="0"/>
            </a:endParaRPr>
          </a:p>
        </p:txBody>
      </p:sp>
      <p:sp>
        <p:nvSpPr>
          <p:cNvPr id="165" name="TextBox 164"/>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SCHEDULE</a:t>
            </a:r>
            <a:endParaRPr lang="en-US" sz="1600" b="1" dirty="0">
              <a:solidFill>
                <a:srgbClr val="6E266F"/>
              </a:solidFill>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8" name="Rounded Rectangle 7"/>
          <p:cNvSpPr/>
          <p:nvPr/>
        </p:nvSpPr>
        <p:spPr>
          <a:xfrm>
            <a:off x="1876807" y="1880164"/>
            <a:ext cx="10283930" cy="4447439"/>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Flowchart: Manual Input 172"/>
          <p:cNvSpPr/>
          <p:nvPr/>
        </p:nvSpPr>
        <p:spPr>
          <a:xfrm flipH="1">
            <a:off x="1485520" y="1641084"/>
            <a:ext cx="1787284"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620400" y="1747030"/>
            <a:ext cx="1437125" cy="461665"/>
          </a:xfrm>
          <a:prstGeom prst="rect">
            <a:avLst/>
          </a:prstGeom>
        </p:spPr>
        <p:txBody>
          <a:bodyPr wrap="none">
            <a:spAutoFit/>
          </a:bodyPr>
          <a:lstStyle/>
          <a:p>
            <a:r>
              <a:rPr lang="en-US" sz="2400" b="1" dirty="0" smtClean="0">
                <a:solidFill>
                  <a:schemeClr val="bg1"/>
                </a:solidFill>
                <a:latin typeface="Franklin Gothic Demi" panose="020B0703020102020204" pitchFamily="34" charset="0"/>
              </a:rPr>
              <a:t>Schedule</a:t>
            </a:r>
            <a:endParaRPr lang="en-US" sz="2400" dirty="0">
              <a:latin typeface="Franklin Gothic Demi" panose="020B0703020102020204" pitchFamily="34" charset="0"/>
            </a:endParaRP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434597">
            <a:off x="8507085" y="2784361"/>
            <a:ext cx="3748925" cy="2601505"/>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41" name="Picture 40"/>
          <p:cNvPicPr>
            <a:picLocks noChangeAspect="1"/>
          </p:cNvPicPr>
          <p:nvPr/>
        </p:nvPicPr>
        <p:blipFill rotWithShape="1">
          <a:blip r:embed="rId6"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42" name="Oval 41"/>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2280719" y="7635246"/>
            <a:ext cx="2720657" cy="2628158"/>
            <a:chOff x="5539323" y="7766999"/>
            <a:chExt cx="2720657" cy="2516329"/>
          </a:xfrm>
        </p:grpSpPr>
        <p:sp>
          <p:nvSpPr>
            <p:cNvPr id="44" name="Rectangle 43"/>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57" name="Rectangle 56"/>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nual Input 57"/>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60" name="Rectangle 59"/>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61" name="Rectangle 60"/>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62" name="Rounded Rectangle 61"/>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66" name="Isosceles Triangle 65"/>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69" name="Rectangle 68"/>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0" b="62705" l="43793" r="87540">
                        <a14:foregroundMark x1="52751" y1="52092" x2="59072" y2="48454"/>
                      </a14:backgroundRemoval>
                    </a14:imgEffect>
                  </a14:imgLayer>
                </a14:imgProps>
              </a:ext>
              <a:ext uri="{28A0092B-C50C-407E-A947-70E740481C1C}">
                <a14:useLocalDpi xmlns:a14="http://schemas.microsoft.com/office/drawing/2010/main" val="0"/>
              </a:ext>
            </a:extLst>
          </a:blip>
          <a:srcRect l="47943" t="8055" r="19246" b="40694"/>
          <a:stretch/>
        </p:blipFill>
        <p:spPr>
          <a:xfrm>
            <a:off x="2570184" y="2512986"/>
            <a:ext cx="898481" cy="1052506"/>
          </a:xfrm>
          <a:prstGeom prst="rect">
            <a:avLst/>
          </a:prstGeom>
        </p:spPr>
      </p:pic>
      <p:pic>
        <p:nvPicPr>
          <p:cNvPr id="71" name="Picture 70"/>
          <p:cNvPicPr>
            <a:picLocks noChangeAspect="1"/>
          </p:cNvPicPr>
          <p:nvPr/>
        </p:nvPicPr>
        <p:blipFill>
          <a:blip r:embed="rId9" cstate="print">
            <a:extLst>
              <a:ext uri="{BEBA8EAE-BF5A-486C-A8C5-ECC9F3942E4B}">
                <a14:imgProps xmlns:a14="http://schemas.microsoft.com/office/drawing/2010/main">
                  <a14:imgLayer r:embed="rId10">
                    <a14:imgEffect>
                      <a14:backgroundRemoval t="9945" b="93208" l="30423" r="89995"/>
                    </a14:imgEffect>
                  </a14:imgLayer>
                </a14:imgProps>
              </a:ext>
              <a:ext uri="{28A0092B-C50C-407E-A947-70E740481C1C}">
                <a14:useLocalDpi xmlns:a14="http://schemas.microsoft.com/office/drawing/2010/main" val="0"/>
              </a:ext>
            </a:extLst>
          </a:blip>
          <a:stretch>
            <a:fillRect/>
          </a:stretch>
        </p:blipFill>
        <p:spPr>
          <a:xfrm>
            <a:off x="2084873" y="4367661"/>
            <a:ext cx="1685456" cy="1264002"/>
          </a:xfrm>
          <a:prstGeom prst="rect">
            <a:avLst/>
          </a:prstGeom>
        </p:spPr>
      </p:pic>
      <p:sp>
        <p:nvSpPr>
          <p:cNvPr id="72" name="TextBox 71"/>
          <p:cNvSpPr txBox="1"/>
          <p:nvPr/>
        </p:nvSpPr>
        <p:spPr>
          <a:xfrm>
            <a:off x="2411014" y="3558890"/>
            <a:ext cx="1284544" cy="430887"/>
          </a:xfrm>
          <a:prstGeom prst="rect">
            <a:avLst/>
          </a:prstGeom>
          <a:noFill/>
        </p:spPr>
        <p:txBody>
          <a:bodyPr wrap="square" rtlCol="0">
            <a:spAutoFit/>
          </a:bodyPr>
          <a:lstStyle/>
          <a:p>
            <a:pPr algn="ctr"/>
            <a:r>
              <a:rPr lang="en-US" sz="1100" dirty="0" smtClean="0">
                <a:solidFill>
                  <a:schemeClr val="tx1">
                    <a:lumMod val="65000"/>
                    <a:lumOff val="35000"/>
                  </a:schemeClr>
                </a:solidFill>
                <a:latin typeface="Print Bold" panose="02000000000000000000" pitchFamily="2" charset="0"/>
              </a:rPr>
              <a:t>JOE HOLIDAY BOOTCAMP</a:t>
            </a:r>
            <a:endParaRPr lang="en-US" sz="1100" dirty="0">
              <a:solidFill>
                <a:schemeClr val="tx1">
                  <a:lumMod val="65000"/>
                  <a:lumOff val="35000"/>
                </a:schemeClr>
              </a:solidFill>
              <a:latin typeface="Print Bold" panose="02000000000000000000" pitchFamily="2" charset="0"/>
            </a:endParaRPr>
          </a:p>
        </p:txBody>
      </p:sp>
      <p:sp>
        <p:nvSpPr>
          <p:cNvPr id="73" name="TextBox 72"/>
          <p:cNvSpPr txBox="1"/>
          <p:nvPr/>
        </p:nvSpPr>
        <p:spPr>
          <a:xfrm>
            <a:off x="2397601" y="5447856"/>
            <a:ext cx="1284544" cy="261610"/>
          </a:xfrm>
          <a:prstGeom prst="rect">
            <a:avLst/>
          </a:prstGeom>
          <a:noFill/>
        </p:spPr>
        <p:txBody>
          <a:bodyPr wrap="square" rtlCol="0">
            <a:spAutoFit/>
          </a:bodyPr>
          <a:lstStyle/>
          <a:p>
            <a:pPr algn="ctr"/>
            <a:r>
              <a:rPr lang="en-US" sz="1100" dirty="0" smtClean="0">
                <a:solidFill>
                  <a:schemeClr val="tx1">
                    <a:lumMod val="65000"/>
                    <a:lumOff val="35000"/>
                  </a:schemeClr>
                </a:solidFill>
                <a:latin typeface="Print Bold" panose="02000000000000000000" pitchFamily="2" charset="0"/>
              </a:rPr>
              <a:t>JOE FAST TRACK</a:t>
            </a:r>
            <a:endParaRPr lang="en-US" sz="1100" dirty="0">
              <a:solidFill>
                <a:schemeClr val="tx1">
                  <a:lumMod val="65000"/>
                  <a:lumOff val="35000"/>
                </a:schemeClr>
              </a:solidFill>
              <a:latin typeface="Print Bold" panose="02000000000000000000" pitchFamily="2" charset="0"/>
            </a:endParaRPr>
          </a:p>
        </p:txBody>
      </p:sp>
      <p:sp>
        <p:nvSpPr>
          <p:cNvPr id="2" name="TextBox 1"/>
          <p:cNvSpPr txBox="1"/>
          <p:nvPr/>
        </p:nvSpPr>
        <p:spPr>
          <a:xfrm>
            <a:off x="3990064" y="2448063"/>
            <a:ext cx="4709045" cy="1446550"/>
          </a:xfrm>
          <a:prstGeom prst="rect">
            <a:avLst/>
          </a:prstGeom>
          <a:noFill/>
        </p:spPr>
        <p:txBody>
          <a:bodyPr wrap="square" rtlCol="0">
            <a:spAutoFit/>
          </a:bodyPr>
          <a:lstStyle/>
          <a:p>
            <a:r>
              <a:rPr lang="en-US" sz="1200" b="1" dirty="0" smtClean="0">
                <a:latin typeface="Print Bold" panose="02000000000000000000" pitchFamily="2" charset="0"/>
              </a:rPr>
              <a:t>Junior (9-12 </a:t>
            </a:r>
            <a:r>
              <a:rPr lang="en-US" sz="1200" b="1" dirty="0" err="1" smtClean="0">
                <a:latin typeface="Print Bold" panose="02000000000000000000" pitchFamily="2" charset="0"/>
              </a:rPr>
              <a:t>yo</a:t>
            </a:r>
            <a:r>
              <a:rPr lang="en-US" sz="1200" b="1" dirty="0" smtClean="0">
                <a:latin typeface="Print Bold" panose="02000000000000000000" pitchFamily="2" charset="0"/>
              </a:rPr>
              <a:t>): </a:t>
            </a:r>
            <a:r>
              <a:rPr lang="en-US" sz="1200" dirty="0" smtClean="0">
                <a:latin typeface="Print Bold" panose="02000000000000000000" pitchFamily="2" charset="0"/>
              </a:rPr>
              <a:t>21 Nov – 24 Nov 2016 </a:t>
            </a:r>
          </a:p>
          <a:p>
            <a:r>
              <a:rPr lang="en-US" sz="1200" dirty="0" smtClean="0">
                <a:latin typeface="Print Bold" panose="02000000000000000000" pitchFamily="2" charset="0"/>
              </a:rPr>
              <a:t>Mini-Market Fair: 26 Nov (10AM – 4PM) </a:t>
            </a:r>
          </a:p>
          <a:p>
            <a:endParaRPr lang="en-US" sz="800" dirty="0">
              <a:latin typeface="Print Bold" panose="02000000000000000000" pitchFamily="2" charset="0"/>
            </a:endParaRPr>
          </a:p>
          <a:p>
            <a:r>
              <a:rPr lang="en-US" sz="1200" b="1" dirty="0" smtClean="0">
                <a:latin typeface="Print Bold" panose="02000000000000000000" pitchFamily="2" charset="0"/>
              </a:rPr>
              <a:t>Teen (13-16 </a:t>
            </a:r>
            <a:r>
              <a:rPr lang="en-US" sz="1200" b="1" dirty="0" err="1" smtClean="0">
                <a:latin typeface="Print Bold" panose="02000000000000000000" pitchFamily="2" charset="0"/>
              </a:rPr>
              <a:t>yo</a:t>
            </a:r>
            <a:r>
              <a:rPr lang="en-US" sz="1200" b="1" dirty="0" smtClean="0">
                <a:latin typeface="Print Bold" panose="02000000000000000000" pitchFamily="2" charset="0"/>
              </a:rPr>
              <a:t>): </a:t>
            </a:r>
            <a:r>
              <a:rPr lang="en-US" sz="1200" dirty="0" smtClean="0">
                <a:latin typeface="Print Bold" panose="02000000000000000000" pitchFamily="2" charset="0"/>
              </a:rPr>
              <a:t>28 Nov – 1 Dec 2016</a:t>
            </a:r>
          </a:p>
          <a:p>
            <a:r>
              <a:rPr lang="en-US" sz="1200" dirty="0" smtClean="0">
                <a:latin typeface="Print Bold" panose="02000000000000000000" pitchFamily="2" charset="0"/>
              </a:rPr>
              <a:t>Mini-Market Fair: 3 Dec (10AM – 4PM) </a:t>
            </a:r>
          </a:p>
          <a:p>
            <a:endParaRPr lang="en-US" sz="800" dirty="0" smtClean="0">
              <a:latin typeface="Print Bold" panose="02000000000000000000" pitchFamily="2" charset="0"/>
            </a:endParaRPr>
          </a:p>
          <a:p>
            <a:r>
              <a:rPr lang="en-US" sz="1200" dirty="0" smtClean="0">
                <a:latin typeface="Print Bold" panose="02000000000000000000" pitchFamily="2" charset="0"/>
              </a:rPr>
              <a:t>Venue: </a:t>
            </a:r>
            <a:r>
              <a:rPr lang="en-US" sz="1200" dirty="0" err="1" smtClean="0">
                <a:latin typeface="Print Bold" panose="02000000000000000000" pitchFamily="2" charset="0"/>
              </a:rPr>
              <a:t>Paya</a:t>
            </a:r>
            <a:r>
              <a:rPr lang="en-US" sz="1200" dirty="0" smtClean="0">
                <a:latin typeface="Print Bold" panose="02000000000000000000" pitchFamily="2" charset="0"/>
              </a:rPr>
              <a:t> </a:t>
            </a:r>
            <a:r>
              <a:rPr lang="en-US" sz="1200" dirty="0" err="1" smtClean="0">
                <a:latin typeface="Print Bold" panose="02000000000000000000" pitchFamily="2" charset="0"/>
              </a:rPr>
              <a:t>Lebar</a:t>
            </a:r>
            <a:r>
              <a:rPr lang="en-US" sz="1200" dirty="0" smtClean="0">
                <a:latin typeface="Print Bold" panose="02000000000000000000" pitchFamily="2" charset="0"/>
              </a:rPr>
              <a:t> Square #02-12 </a:t>
            </a:r>
          </a:p>
          <a:p>
            <a:r>
              <a:rPr lang="en-US" sz="1200" dirty="0" smtClean="0">
                <a:latin typeface="Print Bold" panose="02000000000000000000" pitchFamily="2" charset="0"/>
              </a:rPr>
              <a:t>Time: 830AM – 630PM  </a:t>
            </a:r>
            <a:endParaRPr lang="en-US" sz="1200" dirty="0">
              <a:latin typeface="Print Bold" panose="02000000000000000000" pitchFamily="2" charset="0"/>
            </a:endParaRPr>
          </a:p>
        </p:txBody>
      </p:sp>
      <p:sp>
        <p:nvSpPr>
          <p:cNvPr id="74" name="TextBox 73"/>
          <p:cNvSpPr txBox="1"/>
          <p:nvPr/>
        </p:nvSpPr>
        <p:spPr>
          <a:xfrm>
            <a:off x="3990065" y="4215843"/>
            <a:ext cx="4709045" cy="2000548"/>
          </a:xfrm>
          <a:prstGeom prst="rect">
            <a:avLst/>
          </a:prstGeom>
          <a:noFill/>
        </p:spPr>
        <p:txBody>
          <a:bodyPr wrap="square" rtlCol="0">
            <a:spAutoFit/>
          </a:bodyPr>
          <a:lstStyle/>
          <a:p>
            <a:r>
              <a:rPr lang="en-US" sz="1200" b="1" dirty="0" smtClean="0">
                <a:latin typeface="Print Bold" panose="02000000000000000000" pitchFamily="2" charset="0"/>
              </a:rPr>
              <a:t>Junior (9-12 </a:t>
            </a:r>
            <a:r>
              <a:rPr lang="en-US" sz="1200" b="1" dirty="0" err="1" smtClean="0">
                <a:latin typeface="Print Bold" panose="02000000000000000000" pitchFamily="2" charset="0"/>
              </a:rPr>
              <a:t>yo</a:t>
            </a:r>
            <a:r>
              <a:rPr lang="en-US" sz="1200" b="1" dirty="0" smtClean="0">
                <a:latin typeface="Print Bold" panose="02000000000000000000" pitchFamily="2" charset="0"/>
              </a:rPr>
              <a:t>): </a:t>
            </a:r>
            <a:r>
              <a:rPr lang="en-US" sz="1200" dirty="0" smtClean="0">
                <a:latin typeface="Print Bold" panose="02000000000000000000" pitchFamily="2" charset="0"/>
              </a:rPr>
              <a:t>Wednesdays, 4 Jan 2017 – 17 May 2017 </a:t>
            </a:r>
            <a:br>
              <a:rPr lang="en-US" sz="1200" dirty="0" smtClean="0">
                <a:latin typeface="Print Bold" panose="02000000000000000000" pitchFamily="2" charset="0"/>
              </a:rPr>
            </a:br>
            <a:r>
              <a:rPr lang="en-US" sz="1200" dirty="0" smtClean="0">
                <a:latin typeface="Print Bold" panose="02000000000000000000" pitchFamily="2" charset="0"/>
              </a:rPr>
              <a:t>20 sessions | 2PM – 4PM </a:t>
            </a:r>
          </a:p>
          <a:p>
            <a:r>
              <a:rPr lang="en-US" sz="1200" dirty="0" smtClean="0">
                <a:latin typeface="Print Bold" panose="02000000000000000000" pitchFamily="2" charset="0"/>
              </a:rPr>
              <a:t>Mini-Market Fair: 20 May (10AM – 4PM) </a:t>
            </a:r>
          </a:p>
          <a:p>
            <a:endParaRPr lang="en-US" sz="800" dirty="0">
              <a:latin typeface="Print Bold" panose="02000000000000000000" pitchFamily="2" charset="0"/>
            </a:endParaRPr>
          </a:p>
          <a:p>
            <a:r>
              <a:rPr lang="en-US" sz="1200" b="1" dirty="0" smtClean="0">
                <a:latin typeface="Print Bold" panose="02000000000000000000" pitchFamily="2" charset="0"/>
              </a:rPr>
              <a:t>Teen (13-16 </a:t>
            </a:r>
            <a:r>
              <a:rPr lang="en-US" sz="1200" b="1" dirty="0" err="1" smtClean="0">
                <a:latin typeface="Print Bold" panose="02000000000000000000" pitchFamily="2" charset="0"/>
              </a:rPr>
              <a:t>yo</a:t>
            </a:r>
            <a:r>
              <a:rPr lang="en-US" sz="1200" b="1" dirty="0" smtClean="0">
                <a:latin typeface="Print Bold" panose="02000000000000000000" pitchFamily="2" charset="0"/>
              </a:rPr>
              <a:t>): </a:t>
            </a:r>
            <a:r>
              <a:rPr lang="en-US" sz="1200" dirty="0">
                <a:latin typeface="Print Bold" panose="02000000000000000000" pitchFamily="2" charset="0"/>
              </a:rPr>
              <a:t>Wednesdays, 4 </a:t>
            </a:r>
            <a:r>
              <a:rPr lang="en-US" sz="1200" dirty="0" smtClean="0">
                <a:latin typeface="Print Bold" panose="02000000000000000000" pitchFamily="2" charset="0"/>
              </a:rPr>
              <a:t>Jan 2017 </a:t>
            </a:r>
            <a:r>
              <a:rPr lang="en-US" sz="1200" dirty="0">
                <a:latin typeface="Print Bold" panose="02000000000000000000" pitchFamily="2" charset="0"/>
              </a:rPr>
              <a:t>– 17 May </a:t>
            </a:r>
            <a:r>
              <a:rPr lang="en-US" sz="1200" dirty="0" smtClean="0">
                <a:latin typeface="Print Bold" panose="02000000000000000000" pitchFamily="2" charset="0"/>
              </a:rPr>
              <a:t>2017</a:t>
            </a:r>
          </a:p>
          <a:p>
            <a:r>
              <a:rPr lang="en-US" sz="1200" dirty="0">
                <a:latin typeface="Print Bold" panose="02000000000000000000" pitchFamily="2" charset="0"/>
              </a:rPr>
              <a:t>20 sessions | 4</a:t>
            </a:r>
            <a:r>
              <a:rPr lang="en-US" sz="1200" dirty="0" smtClean="0">
                <a:latin typeface="Print Bold" panose="02000000000000000000" pitchFamily="2" charset="0"/>
              </a:rPr>
              <a:t>15PM </a:t>
            </a:r>
            <a:r>
              <a:rPr lang="en-US" sz="1200" dirty="0">
                <a:latin typeface="Print Bold" panose="02000000000000000000" pitchFamily="2" charset="0"/>
              </a:rPr>
              <a:t>– 6</a:t>
            </a:r>
            <a:r>
              <a:rPr lang="en-US" sz="1200" dirty="0" smtClean="0">
                <a:latin typeface="Print Bold" panose="02000000000000000000" pitchFamily="2" charset="0"/>
              </a:rPr>
              <a:t>15PM </a:t>
            </a:r>
            <a:br>
              <a:rPr lang="en-US" sz="1200" dirty="0" smtClean="0">
                <a:latin typeface="Print Bold" panose="02000000000000000000" pitchFamily="2" charset="0"/>
              </a:rPr>
            </a:br>
            <a:r>
              <a:rPr lang="en-US" sz="1200" dirty="0" smtClean="0">
                <a:latin typeface="Print Bold" panose="02000000000000000000" pitchFamily="2" charset="0"/>
              </a:rPr>
              <a:t>Mini-Market Fair: 20 May (10AM – 4PM) </a:t>
            </a:r>
          </a:p>
          <a:p>
            <a:endParaRPr lang="en-US" sz="800" dirty="0">
              <a:latin typeface="Print Bold" panose="02000000000000000000" pitchFamily="2" charset="0"/>
            </a:endParaRPr>
          </a:p>
          <a:p>
            <a:r>
              <a:rPr lang="en-US" sz="1200" dirty="0">
                <a:latin typeface="Print Bold" panose="02000000000000000000" pitchFamily="2" charset="0"/>
              </a:rPr>
              <a:t>Venue: </a:t>
            </a:r>
            <a:r>
              <a:rPr lang="en-US" sz="1200" dirty="0" err="1">
                <a:latin typeface="Print Bold" panose="02000000000000000000" pitchFamily="2" charset="0"/>
              </a:rPr>
              <a:t>Paya</a:t>
            </a:r>
            <a:r>
              <a:rPr lang="en-US" sz="1200" dirty="0">
                <a:latin typeface="Print Bold" panose="02000000000000000000" pitchFamily="2" charset="0"/>
              </a:rPr>
              <a:t> </a:t>
            </a:r>
            <a:r>
              <a:rPr lang="en-US" sz="1200" dirty="0" err="1">
                <a:latin typeface="Print Bold" panose="02000000000000000000" pitchFamily="2" charset="0"/>
              </a:rPr>
              <a:t>Lebar</a:t>
            </a:r>
            <a:r>
              <a:rPr lang="en-US" sz="1200" dirty="0">
                <a:latin typeface="Print Bold" panose="02000000000000000000" pitchFamily="2" charset="0"/>
              </a:rPr>
              <a:t> Square #02-12 </a:t>
            </a:r>
          </a:p>
          <a:p>
            <a:r>
              <a:rPr lang="en-US" sz="1200" dirty="0">
                <a:latin typeface="Print Bold" panose="02000000000000000000" pitchFamily="2" charset="0"/>
              </a:rPr>
              <a:t>Time: 830AM – 630PM  </a:t>
            </a:r>
          </a:p>
          <a:p>
            <a:endParaRPr lang="en-US" sz="1200" dirty="0" smtClean="0">
              <a:latin typeface="Print Bold" panose="02000000000000000000" pitchFamily="2" charset="0"/>
            </a:endParaRPr>
          </a:p>
        </p:txBody>
      </p:sp>
      <p:cxnSp>
        <p:nvCxnSpPr>
          <p:cNvPr id="11" name="Straight Connector 10"/>
          <p:cNvCxnSpPr/>
          <p:nvPr/>
        </p:nvCxnSpPr>
        <p:spPr>
          <a:xfrm flipV="1">
            <a:off x="3999367" y="4027963"/>
            <a:ext cx="41148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78" name="TextBox 77"/>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79" name="Rectangle 78"/>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80" name="TextBox 79"/>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81" name="Rectangle 80"/>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83" name="TextBox 82"/>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7016664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733"/>
          <a:stretch/>
        </p:blipFill>
        <p:spPr>
          <a:xfrm>
            <a:off x="-4275" y="48006"/>
            <a:ext cx="13749303" cy="6799603"/>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3" name="TextBox 162"/>
          <p:cNvSpPr txBox="1"/>
          <p:nvPr/>
        </p:nvSpPr>
        <p:spPr>
          <a:xfrm>
            <a:off x="5373613" y="202522"/>
            <a:ext cx="1012537" cy="338554"/>
          </a:xfrm>
          <a:prstGeom prst="rect">
            <a:avLst/>
          </a:prstGeom>
          <a:noFill/>
        </p:spPr>
        <p:txBody>
          <a:bodyPr wrap="square" rtlCol="0">
            <a:spAutoFit/>
          </a:bodyPr>
          <a:lstStyle/>
          <a:p>
            <a:r>
              <a:rPr lang="en-US" sz="1600" b="1" dirty="0" smtClean="0">
                <a:latin typeface="Print Bold" panose="02000000000000000000" pitchFamily="2" charset="0"/>
              </a:rPr>
              <a:t>ABOUT US</a:t>
            </a:r>
            <a:endParaRPr lang="en-US" sz="1600" b="1" dirty="0">
              <a:latin typeface="Print Bold" panose="02000000000000000000" pitchFamily="2" charset="0"/>
            </a:endParaRPr>
          </a:p>
        </p:txBody>
      </p:sp>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latin typeface="Print Bold" panose="02000000000000000000" pitchFamily="2" charset="0"/>
              </a:rPr>
              <a:t>PROGRAMMES</a:t>
            </a:r>
            <a:endParaRPr lang="en-US" sz="1600" b="1" dirty="0">
              <a:latin typeface="Print Bold" panose="02000000000000000000" pitchFamily="2" charset="0"/>
            </a:endParaRPr>
          </a:p>
        </p:txBody>
      </p:sp>
      <p:sp>
        <p:nvSpPr>
          <p:cNvPr id="165" name="TextBox 164"/>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SCHEDULE</a:t>
            </a:r>
            <a:endParaRPr lang="en-US" sz="1600" b="1" dirty="0">
              <a:solidFill>
                <a:srgbClr val="001D2B"/>
              </a:solidFill>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NEWS &amp; EVENTS </a:t>
            </a:r>
            <a:endParaRPr lang="en-US" sz="1600" b="1" dirty="0">
              <a:solidFill>
                <a:srgbClr val="6E266F"/>
              </a:solidFill>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8" name="Rounded Rectangle 7"/>
          <p:cNvSpPr/>
          <p:nvPr/>
        </p:nvSpPr>
        <p:spPr>
          <a:xfrm>
            <a:off x="1876807" y="1880164"/>
            <a:ext cx="10283930" cy="4447439"/>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Flowchart: Manual Input 172"/>
          <p:cNvSpPr/>
          <p:nvPr/>
        </p:nvSpPr>
        <p:spPr>
          <a:xfrm flipH="1">
            <a:off x="1485519" y="1641084"/>
            <a:ext cx="2551947"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620400" y="1747030"/>
            <a:ext cx="2189638" cy="461665"/>
          </a:xfrm>
          <a:prstGeom prst="rect">
            <a:avLst/>
          </a:prstGeom>
        </p:spPr>
        <p:txBody>
          <a:bodyPr wrap="none">
            <a:spAutoFit/>
          </a:bodyPr>
          <a:lstStyle/>
          <a:p>
            <a:r>
              <a:rPr lang="en-US" sz="2400" b="1" dirty="0" smtClean="0">
                <a:solidFill>
                  <a:schemeClr val="bg1"/>
                </a:solidFill>
                <a:latin typeface="Franklin Gothic Demi" panose="020B0703020102020204" pitchFamily="34" charset="0"/>
              </a:rPr>
              <a:t>News &amp; Events</a:t>
            </a:r>
            <a:endParaRPr lang="en-US" sz="2400" dirty="0">
              <a:latin typeface="Franklin Gothic Demi" panose="020B0703020102020204" pitchFamily="34" charset="0"/>
            </a:endParaRPr>
          </a:p>
        </p:txBody>
      </p:sp>
      <p:pic>
        <p:nvPicPr>
          <p:cNvPr id="40" name="Picture 39"/>
          <p:cNvPicPr>
            <a:picLocks noChangeAspect="1"/>
          </p:cNvPicPr>
          <p:nvPr/>
        </p:nvPicPr>
        <p:blipFill rotWithShape="1">
          <a:blip r:embed="rId5"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41" name="Picture 40"/>
          <p:cNvPicPr>
            <a:picLocks noChangeAspect="1"/>
          </p:cNvPicPr>
          <p:nvPr/>
        </p:nvPicPr>
        <p:blipFill rotWithShape="1">
          <a:blip r:embed="rId5"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42" name="Oval 41"/>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2280719" y="7635246"/>
            <a:ext cx="2720657" cy="2628158"/>
            <a:chOff x="5539323" y="7766999"/>
            <a:chExt cx="2720657" cy="2516329"/>
          </a:xfrm>
        </p:grpSpPr>
        <p:sp>
          <p:nvSpPr>
            <p:cNvPr id="44" name="Rectangle 43"/>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57" name="Rectangle 56"/>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nual Input 57"/>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60" name="Rectangle 59"/>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61" name="Rectangle 60"/>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62" name="Rounded Rectangle 61"/>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66" name="Isosceles Triangle 65"/>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69" name="Rectangle 68"/>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99285" y="2789223"/>
            <a:ext cx="1534578" cy="102305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7695" y="2785318"/>
            <a:ext cx="1534578" cy="1023052"/>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96379" y="2790216"/>
            <a:ext cx="1534578" cy="1023052"/>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38948" y="2785243"/>
            <a:ext cx="1534578" cy="1023052"/>
          </a:xfrm>
          <a:prstGeom prst="rect">
            <a:avLst/>
          </a:prstGeom>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93188" y="2777590"/>
            <a:ext cx="1534578" cy="1023052"/>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45567" y="2777590"/>
            <a:ext cx="1534578" cy="1023052"/>
          </a:xfrm>
          <a:prstGeom prst="rect">
            <a:avLst/>
          </a:prstGeom>
        </p:spPr>
      </p:pic>
      <p:sp>
        <p:nvSpPr>
          <p:cNvPr id="16" name="Rectangle 15"/>
          <p:cNvSpPr/>
          <p:nvPr/>
        </p:nvSpPr>
        <p:spPr>
          <a:xfrm>
            <a:off x="6369613" y="2396032"/>
            <a:ext cx="1597681" cy="369332"/>
          </a:xfrm>
          <a:prstGeom prst="rect">
            <a:avLst/>
          </a:prstGeom>
        </p:spPr>
        <p:txBody>
          <a:bodyPr wrap="none">
            <a:spAutoFit/>
          </a:bodyPr>
          <a:lstStyle/>
          <a:p>
            <a:r>
              <a:rPr lang="en-US" dirty="0" smtClean="0">
                <a:solidFill>
                  <a:srgbClr val="6E266F"/>
                </a:solidFill>
                <a:latin typeface="Franklin Gothic Demi" panose="020B0703020102020204" pitchFamily="34" charset="0"/>
              </a:rPr>
              <a:t>Photo Gallery </a:t>
            </a:r>
            <a:endParaRPr lang="en-US" dirty="0">
              <a:solidFill>
                <a:srgbClr val="6E266F"/>
              </a:solidFill>
              <a:latin typeface="Franklin Gothic Demi" panose="020B0703020102020204" pitchFamily="34" charset="0"/>
            </a:endParaRPr>
          </a:p>
        </p:txBody>
      </p:sp>
      <p:sp>
        <p:nvSpPr>
          <p:cNvPr id="17" name="Chevron 16"/>
          <p:cNvSpPr/>
          <p:nvPr/>
        </p:nvSpPr>
        <p:spPr>
          <a:xfrm>
            <a:off x="11829592" y="3128185"/>
            <a:ext cx="201581" cy="329390"/>
          </a:xfrm>
          <a:prstGeom prst="chevro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hevron 74"/>
          <p:cNvSpPr/>
          <p:nvPr/>
        </p:nvSpPr>
        <p:spPr>
          <a:xfrm flipH="1">
            <a:off x="2021588" y="3136846"/>
            <a:ext cx="217363" cy="377352"/>
          </a:xfrm>
          <a:prstGeom prst="chevro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1" name="Straight Arrow Connector 20"/>
          <p:cNvCxnSpPr/>
          <p:nvPr/>
        </p:nvCxnSpPr>
        <p:spPr>
          <a:xfrm>
            <a:off x="10991850" y="3325522"/>
            <a:ext cx="36957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792325" y="2924175"/>
            <a:ext cx="2019300" cy="923330"/>
          </a:xfrm>
          <a:prstGeom prst="rect">
            <a:avLst/>
          </a:prstGeom>
          <a:noFill/>
        </p:spPr>
        <p:txBody>
          <a:bodyPr wrap="square" rtlCol="0">
            <a:spAutoFit/>
          </a:bodyPr>
          <a:lstStyle/>
          <a:p>
            <a:r>
              <a:rPr lang="en-US" dirty="0" smtClean="0"/>
              <a:t>Hover over the picture and it pops out </a:t>
            </a:r>
            <a:endParaRPr lang="en-US" dirty="0"/>
          </a:p>
        </p:txBody>
      </p:sp>
      <p:sp>
        <p:nvSpPr>
          <p:cNvPr id="76" name="Rectangle 75"/>
          <p:cNvSpPr/>
          <p:nvPr/>
        </p:nvSpPr>
        <p:spPr>
          <a:xfrm>
            <a:off x="2662205" y="4081224"/>
            <a:ext cx="1955076" cy="1787209"/>
          </a:xfrm>
          <a:prstGeom prst="rect">
            <a:avLst/>
          </a:prstGeom>
          <a:pattFill prst="pct60">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4892347" y="4081224"/>
            <a:ext cx="1956816" cy="1813548"/>
          </a:xfrm>
          <a:prstGeom prst="rect">
            <a:avLst/>
          </a:prstGeom>
          <a:pattFill prst="pct75">
            <a:fgClr>
              <a:srgbClr val="FFE9A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124229" y="4082902"/>
            <a:ext cx="1955076" cy="1787209"/>
          </a:xfrm>
          <a:prstGeom prst="rect">
            <a:avLst/>
          </a:prstGeom>
          <a:pattFill prst="pct50">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858113" y="4382648"/>
            <a:ext cx="1595700" cy="369332"/>
          </a:xfrm>
          <a:prstGeom prst="rect">
            <a:avLst/>
          </a:prstGeom>
          <a:noFill/>
        </p:spPr>
        <p:txBody>
          <a:bodyPr wrap="square" rtlCol="0">
            <a:spAutoFit/>
          </a:bodyPr>
          <a:lstStyle/>
          <a:p>
            <a:pPr algn="ctr"/>
            <a:r>
              <a:rPr lang="en-US" dirty="0" smtClean="0">
                <a:solidFill>
                  <a:srgbClr val="6E266F"/>
                </a:solidFill>
                <a:latin typeface="Franklin Gothic Demi" panose="020B0703020102020204" pitchFamily="34" charset="0"/>
              </a:rPr>
              <a:t>JOE Trial Run</a:t>
            </a:r>
            <a:endParaRPr lang="en-US" dirty="0">
              <a:solidFill>
                <a:srgbClr val="6E266F"/>
              </a:solidFill>
              <a:latin typeface="Franklin Gothic Demi" panose="020B0703020102020204" pitchFamily="34" charset="0"/>
            </a:endParaRPr>
          </a:p>
        </p:txBody>
      </p:sp>
      <p:sp>
        <p:nvSpPr>
          <p:cNvPr id="25" name="Rectangle 24"/>
          <p:cNvSpPr/>
          <p:nvPr/>
        </p:nvSpPr>
        <p:spPr>
          <a:xfrm>
            <a:off x="2898163" y="4747478"/>
            <a:ext cx="1483738" cy="1015663"/>
          </a:xfrm>
          <a:prstGeom prst="rect">
            <a:avLst/>
          </a:prstGeom>
        </p:spPr>
        <p:txBody>
          <a:bodyPr wrap="square">
            <a:spAutoFit/>
          </a:bodyPr>
          <a:lstStyle/>
          <a:p>
            <a:pPr algn="ctr"/>
            <a:r>
              <a:rPr lang="en-US" sz="1200" dirty="0" smtClean="0">
                <a:latin typeface="Print Bold" panose="02000000000000000000" pitchFamily="2" charset="0"/>
              </a:rPr>
              <a:t>Get a feel of what JOE has to offer. Come for a free trial!</a:t>
            </a:r>
          </a:p>
          <a:p>
            <a:pPr algn="ctr"/>
            <a:endParaRPr lang="en-US" sz="1200" dirty="0">
              <a:latin typeface="Print Bold" panose="02000000000000000000" pitchFamily="2" charset="0"/>
            </a:endParaRPr>
          </a:p>
          <a:p>
            <a:pPr algn="ctr"/>
            <a:r>
              <a:rPr lang="en-US" sz="1200" b="1" dirty="0" smtClean="0">
                <a:latin typeface="Print Bold" panose="02000000000000000000" pitchFamily="2" charset="0"/>
              </a:rPr>
              <a:t>Read more... </a:t>
            </a:r>
            <a:endParaRPr lang="en-US" sz="1200" b="1" dirty="0">
              <a:latin typeface="Print Bold" panose="02000000000000000000" pitchFamily="2" charset="0"/>
            </a:endParaRPr>
          </a:p>
        </p:txBody>
      </p:sp>
      <p:sp>
        <p:nvSpPr>
          <p:cNvPr id="82" name="Rectangle 81"/>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84" name="TextBox 83"/>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85" name="Rectangle 84"/>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86" name="TextBox 85"/>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87" name="Rectangle 86"/>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89" name="TextBox 88"/>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12710646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733"/>
          <a:stretch/>
        </p:blipFill>
        <p:spPr>
          <a:xfrm>
            <a:off x="-4275" y="48006"/>
            <a:ext cx="13749303" cy="6799603"/>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3" name="TextBox 162"/>
          <p:cNvSpPr txBox="1"/>
          <p:nvPr/>
        </p:nvSpPr>
        <p:spPr>
          <a:xfrm>
            <a:off x="5373613" y="202522"/>
            <a:ext cx="1012537" cy="338554"/>
          </a:xfrm>
          <a:prstGeom prst="rect">
            <a:avLst/>
          </a:prstGeom>
          <a:noFill/>
        </p:spPr>
        <p:txBody>
          <a:bodyPr wrap="square" rtlCol="0">
            <a:spAutoFit/>
          </a:bodyPr>
          <a:lstStyle/>
          <a:p>
            <a:r>
              <a:rPr lang="en-US" sz="1600" b="1" dirty="0" smtClean="0">
                <a:latin typeface="Print Bold" panose="02000000000000000000" pitchFamily="2" charset="0"/>
              </a:rPr>
              <a:t>ABOUT US</a:t>
            </a:r>
            <a:endParaRPr lang="en-US" sz="1600" b="1" dirty="0">
              <a:latin typeface="Print Bold" panose="02000000000000000000" pitchFamily="2" charset="0"/>
            </a:endParaRPr>
          </a:p>
        </p:txBody>
      </p:sp>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latin typeface="Print Bold" panose="02000000000000000000" pitchFamily="2" charset="0"/>
              </a:rPr>
              <a:t>PROGRAMMES</a:t>
            </a:r>
            <a:endParaRPr lang="en-US" sz="1600" b="1" dirty="0">
              <a:latin typeface="Print Bold" panose="02000000000000000000" pitchFamily="2" charset="0"/>
            </a:endParaRPr>
          </a:p>
        </p:txBody>
      </p:sp>
      <p:sp>
        <p:nvSpPr>
          <p:cNvPr id="165" name="TextBox 164"/>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SCHEDULE</a:t>
            </a:r>
            <a:endParaRPr lang="en-US" sz="1600" b="1" dirty="0">
              <a:solidFill>
                <a:srgbClr val="001D2B"/>
              </a:solidFill>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NEWS &amp; EVENTS </a:t>
            </a:r>
            <a:endParaRPr lang="en-US" sz="1600" b="1" dirty="0">
              <a:solidFill>
                <a:srgbClr val="001D2B"/>
              </a:solidFill>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CONTACT</a:t>
            </a:r>
            <a:endParaRPr lang="en-US" sz="1600" b="1" dirty="0">
              <a:solidFill>
                <a:srgbClr val="6E266F"/>
              </a:solidFill>
              <a:latin typeface="Print Bold" panose="02000000000000000000" pitchFamily="2" charset="0"/>
            </a:endParaRPr>
          </a:p>
        </p:txBody>
      </p:sp>
      <p:sp>
        <p:nvSpPr>
          <p:cNvPr id="8" name="Rounded Rectangle 7"/>
          <p:cNvSpPr/>
          <p:nvPr/>
        </p:nvSpPr>
        <p:spPr>
          <a:xfrm>
            <a:off x="1876807" y="1880164"/>
            <a:ext cx="10283930" cy="4447439"/>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Flowchart: Manual Input 172"/>
          <p:cNvSpPr/>
          <p:nvPr/>
        </p:nvSpPr>
        <p:spPr>
          <a:xfrm flipH="1">
            <a:off x="1485519" y="1641084"/>
            <a:ext cx="1698373"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620400" y="1747030"/>
            <a:ext cx="1256562" cy="461665"/>
          </a:xfrm>
          <a:prstGeom prst="rect">
            <a:avLst/>
          </a:prstGeom>
        </p:spPr>
        <p:txBody>
          <a:bodyPr wrap="none">
            <a:spAutoFit/>
          </a:bodyPr>
          <a:lstStyle/>
          <a:p>
            <a:r>
              <a:rPr lang="en-US" sz="2400" b="1" dirty="0" smtClean="0">
                <a:solidFill>
                  <a:schemeClr val="bg1"/>
                </a:solidFill>
                <a:latin typeface="Franklin Gothic Demi" panose="020B0703020102020204" pitchFamily="34" charset="0"/>
              </a:rPr>
              <a:t>Contact</a:t>
            </a:r>
            <a:endParaRPr lang="en-US" sz="2400" dirty="0">
              <a:latin typeface="Franklin Gothic Demi" panose="020B0703020102020204" pitchFamily="34" charset="0"/>
            </a:endParaRPr>
          </a:p>
        </p:txBody>
      </p:sp>
      <p:pic>
        <p:nvPicPr>
          <p:cNvPr id="40" name="Picture 39"/>
          <p:cNvPicPr>
            <a:picLocks noChangeAspect="1"/>
          </p:cNvPicPr>
          <p:nvPr/>
        </p:nvPicPr>
        <p:blipFill rotWithShape="1">
          <a:blip r:embed="rId5"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41" name="Picture 40"/>
          <p:cNvPicPr>
            <a:picLocks noChangeAspect="1"/>
          </p:cNvPicPr>
          <p:nvPr/>
        </p:nvPicPr>
        <p:blipFill rotWithShape="1">
          <a:blip r:embed="rId5"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42" name="Oval 41"/>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2280719" y="7635246"/>
            <a:ext cx="2720657" cy="2628158"/>
            <a:chOff x="5539323" y="7766999"/>
            <a:chExt cx="2720657" cy="2516329"/>
          </a:xfrm>
        </p:grpSpPr>
        <p:sp>
          <p:nvSpPr>
            <p:cNvPr id="44" name="Rectangle 43"/>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57" name="Rectangle 56"/>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nual Input 57"/>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60" name="Rectangle 59"/>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61" name="Rectangle 60"/>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62" name="Rounded Rectangle 61"/>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66" name="Isosceles Triangle 65"/>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69" name="Rectangle 68"/>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576183" y="3049413"/>
            <a:ext cx="2441734" cy="769441"/>
          </a:xfrm>
          <a:prstGeom prst="rect">
            <a:avLst/>
          </a:prstGeom>
        </p:spPr>
        <p:txBody>
          <a:bodyPr wrap="square">
            <a:spAutoFit/>
          </a:bodyPr>
          <a:lstStyle/>
          <a:p>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11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Eunos</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Road 8 #07-01 (Lobby A) </a:t>
            </a:r>
          </a:p>
          <a:p>
            <a:r>
              <a:rPr lang="en-US" sz="1200" dirty="0" smtClean="0">
                <a:solidFill>
                  <a:srgbClr val="333333"/>
                </a:solidFill>
                <a:latin typeface="Print Bold" panose="02000000000000000000" pitchFamily="2" charset="0"/>
                <a:cs typeface="Lucida Sans Unicode" panose="020B0602030504020204" pitchFamily="34" charset="0"/>
              </a:rPr>
              <a:t>Lifelong Learning Institute </a:t>
            </a:r>
          </a:p>
          <a:p>
            <a:r>
              <a:rPr lang="en-US" sz="1200" dirty="0" smtClean="0">
                <a:solidFill>
                  <a:srgbClr val="333333"/>
                </a:solidFill>
                <a:latin typeface="Print Bold" panose="02000000000000000000" pitchFamily="2" charset="0"/>
                <a:cs typeface="Lucida Sans Unicode" panose="020B0602030504020204" pitchFamily="34" charset="0"/>
              </a:rPr>
              <a:t>Singapore 408601 </a:t>
            </a:r>
          </a:p>
          <a:p>
            <a:endParaRPr lang="en-US" sz="800" dirty="0">
              <a:solidFill>
                <a:srgbClr val="333333"/>
              </a:solidFill>
              <a:latin typeface="Print Bold" panose="02000000000000000000" pitchFamily="2" charset="0"/>
              <a:cs typeface="Lucida Sans Unicode" panose="020B0602030504020204" pitchFamily="34" charset="0"/>
            </a:endParaRPr>
          </a:p>
        </p:txBody>
      </p:sp>
      <p:sp>
        <p:nvSpPr>
          <p:cNvPr id="71" name="Flowchart: Manual Input 70"/>
          <p:cNvSpPr/>
          <p:nvPr/>
        </p:nvSpPr>
        <p:spPr>
          <a:xfrm flipH="1">
            <a:off x="2562448" y="2677369"/>
            <a:ext cx="1191516" cy="314291"/>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2" name="Rectangle 71"/>
          <p:cNvSpPr/>
          <p:nvPr/>
        </p:nvSpPr>
        <p:spPr>
          <a:xfrm>
            <a:off x="2613819" y="2721147"/>
            <a:ext cx="1027845" cy="261610"/>
          </a:xfrm>
          <a:prstGeom prst="rect">
            <a:avLst/>
          </a:prstGeom>
        </p:spPr>
        <p:txBody>
          <a:bodyPr wrap="none">
            <a:spAutoFit/>
          </a:bodyPr>
          <a:lstStyle/>
          <a:p>
            <a:r>
              <a:rPr lang="en-US" sz="1100" b="1" dirty="0" smtClean="0">
                <a:solidFill>
                  <a:schemeClr val="bg1"/>
                </a:solidFill>
                <a:latin typeface="Franklin Gothic Demi" panose="020B0703020102020204" pitchFamily="34" charset="0"/>
              </a:rPr>
              <a:t>Headquarters</a:t>
            </a:r>
            <a:endParaRPr lang="en-US" sz="1100" dirty="0">
              <a:latin typeface="Franklin Gothic Demi" panose="020B0703020102020204" pitchFamily="34" charset="0"/>
            </a:endParaRPr>
          </a:p>
        </p:txBody>
      </p:sp>
      <p:sp>
        <p:nvSpPr>
          <p:cNvPr id="73" name="Rectangle 72"/>
          <p:cNvSpPr/>
          <p:nvPr/>
        </p:nvSpPr>
        <p:spPr>
          <a:xfrm>
            <a:off x="2613818" y="3783973"/>
            <a:ext cx="4049532" cy="461665"/>
          </a:xfrm>
          <a:prstGeom prst="rect">
            <a:avLst/>
          </a:prstGeom>
        </p:spPr>
        <p:txBody>
          <a:bodyPr wrap="square">
            <a:spAutoFit/>
          </a:bodyPr>
          <a:lstStyle/>
          <a:p>
            <a:r>
              <a:rPr lang="en-US" sz="1200" dirty="0" smtClean="0">
                <a:solidFill>
                  <a:srgbClr val="333333"/>
                </a:solidFill>
                <a:latin typeface="Print Bold" panose="02000000000000000000" pitchFamily="2" charset="0"/>
                <a:cs typeface="Lucida Sans Unicode" panose="020B0602030504020204" pitchFamily="34" charset="0"/>
              </a:rPr>
              <a:t>For </a:t>
            </a:r>
            <a:r>
              <a:rPr lang="en-US" sz="1200" b="1" dirty="0" smtClean="0">
                <a:solidFill>
                  <a:srgbClr val="6E266F"/>
                </a:solidFill>
                <a:latin typeface="Print Bold" panose="02000000000000000000" pitchFamily="2" charset="0"/>
                <a:cs typeface="Lucida Sans Unicode" panose="020B0602030504020204" pitchFamily="34" charset="0"/>
              </a:rPr>
              <a:t>general enquiries</a:t>
            </a:r>
            <a:r>
              <a:rPr lang="en-US" sz="1200" dirty="0" smtClean="0">
                <a:solidFill>
                  <a:srgbClr val="333333"/>
                </a:solidFill>
                <a:latin typeface="Print Bold" panose="02000000000000000000" pitchFamily="2" charset="0"/>
                <a:cs typeface="Lucida Sans Unicode" panose="020B0602030504020204" pitchFamily="34" charset="0"/>
              </a:rPr>
              <a:t>, please contact 6632 9514 / 6632 9519,</a:t>
            </a:r>
            <a:br>
              <a:rPr lang="en-US" sz="1200" dirty="0" smtClean="0">
                <a:solidFill>
                  <a:srgbClr val="333333"/>
                </a:solidFill>
                <a:latin typeface="Print Bold" panose="02000000000000000000" pitchFamily="2" charset="0"/>
                <a:cs typeface="Lucida Sans Unicode" panose="020B0602030504020204" pitchFamily="34" charset="0"/>
              </a:rPr>
            </a:br>
            <a:r>
              <a:rPr lang="en-US" sz="1200" dirty="0" smtClean="0">
                <a:solidFill>
                  <a:srgbClr val="333333"/>
                </a:solidFill>
                <a:latin typeface="Print Bold" panose="02000000000000000000" pitchFamily="2" charset="0"/>
                <a:cs typeface="Lucida Sans Unicode" panose="020B0602030504020204" pitchFamily="34" charset="0"/>
              </a:rPr>
              <a:t>or email joe@ssagroup.com</a:t>
            </a:r>
            <a:endParaRPr lang="en-US" sz="1200" dirty="0"/>
          </a:p>
        </p:txBody>
      </p:sp>
      <p:sp>
        <p:nvSpPr>
          <p:cNvPr id="82" name="Rectangle 81"/>
          <p:cNvSpPr/>
          <p:nvPr/>
        </p:nvSpPr>
        <p:spPr>
          <a:xfrm>
            <a:off x="2613818" y="4311155"/>
            <a:ext cx="4049532" cy="646331"/>
          </a:xfrm>
          <a:prstGeom prst="rect">
            <a:avLst/>
          </a:prstGeom>
        </p:spPr>
        <p:txBody>
          <a:bodyPr wrap="square">
            <a:spAutoFit/>
          </a:bodyPr>
          <a:lstStyle/>
          <a:p>
            <a:r>
              <a:rPr lang="en-US" sz="1200" dirty="0" smtClean="0">
                <a:solidFill>
                  <a:srgbClr val="333333"/>
                </a:solidFill>
                <a:latin typeface="Print Bold" panose="02000000000000000000" pitchFamily="2" charset="0"/>
                <a:cs typeface="Lucida Sans Unicode" panose="020B0602030504020204" pitchFamily="34" charset="0"/>
              </a:rPr>
              <a:t>For </a:t>
            </a:r>
            <a:r>
              <a:rPr lang="en-US" sz="1200" b="1" dirty="0" smtClean="0">
                <a:solidFill>
                  <a:srgbClr val="6E266F"/>
                </a:solidFill>
                <a:latin typeface="Print Bold" panose="02000000000000000000" pitchFamily="2" charset="0"/>
                <a:cs typeface="Lucida Sans Unicode" panose="020B0602030504020204" pitchFamily="34" charset="0"/>
              </a:rPr>
              <a:t>franchising enquiries</a:t>
            </a:r>
            <a:r>
              <a:rPr lang="en-US" sz="1200" dirty="0" smtClean="0">
                <a:solidFill>
                  <a:srgbClr val="333333"/>
                </a:solidFill>
                <a:latin typeface="Print Bold" panose="02000000000000000000" pitchFamily="2" charset="0"/>
                <a:cs typeface="Lucida Sans Unicode" panose="020B0602030504020204" pitchFamily="34" charset="0"/>
              </a:rPr>
              <a:t>, please contact 6632 9530 </a:t>
            </a:r>
            <a:br>
              <a:rPr lang="en-US" sz="1200" dirty="0" smtClean="0">
                <a:solidFill>
                  <a:srgbClr val="333333"/>
                </a:solidFill>
                <a:latin typeface="Print Bold" panose="02000000000000000000" pitchFamily="2" charset="0"/>
                <a:cs typeface="Lucida Sans Unicode" panose="020B0602030504020204" pitchFamily="34" charset="0"/>
              </a:rPr>
            </a:br>
            <a:r>
              <a:rPr lang="en-US" sz="1200" dirty="0" smtClean="0">
                <a:solidFill>
                  <a:srgbClr val="333333"/>
                </a:solidFill>
                <a:latin typeface="Print Bold" panose="02000000000000000000" pitchFamily="2" charset="0"/>
                <a:cs typeface="Lucida Sans Unicode" panose="020B0602030504020204" pitchFamily="34" charset="0"/>
              </a:rPr>
              <a:t>or email license@ssagroup.com</a:t>
            </a:r>
            <a:endParaRPr lang="en-US" sz="1200" dirty="0"/>
          </a:p>
          <a:p>
            <a:endParaRPr lang="en-US" sz="1200" dirty="0" smtClean="0">
              <a:solidFill>
                <a:srgbClr val="333333"/>
              </a:solidFill>
              <a:latin typeface="Print Bold" panose="02000000000000000000" pitchFamily="2" charset="0"/>
              <a:cs typeface="Lucida Sans Unicode" panose="020B0602030504020204" pitchFamily="34" charset="0"/>
            </a:endParaRPr>
          </a:p>
        </p:txBody>
      </p:sp>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434597">
            <a:off x="8507085" y="2784361"/>
            <a:ext cx="3748925" cy="2601505"/>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2307" y="5146439"/>
            <a:ext cx="559154" cy="559154"/>
          </a:xfrm>
          <a:prstGeom prst="rect">
            <a:avLst/>
          </a:prstGeom>
        </p:spPr>
      </p:pic>
      <p:cxnSp>
        <p:nvCxnSpPr>
          <p:cNvPr id="18" name="Straight Arrow Connector 17"/>
          <p:cNvCxnSpPr>
            <a:stCxn id="2" idx="1"/>
          </p:cNvCxnSpPr>
          <p:nvPr/>
        </p:nvCxnSpPr>
        <p:spPr>
          <a:xfrm flipH="1">
            <a:off x="-502920" y="5426016"/>
            <a:ext cx="3205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857403" y="5146439"/>
            <a:ext cx="2382293" cy="646331"/>
          </a:xfrm>
          <a:prstGeom prst="rect">
            <a:avLst/>
          </a:prstGeom>
        </p:spPr>
        <p:txBody>
          <a:bodyPr wrap="square">
            <a:spAutoFit/>
          </a:bodyPr>
          <a:lstStyle/>
          <a:p>
            <a:r>
              <a:rPr lang="en-US" dirty="0">
                <a:hlinkClick r:id="rId8"/>
              </a:rPr>
              <a:t>https://www.facebook.com/letsjoe.sg</a:t>
            </a:r>
            <a:r>
              <a:rPr lang="en-US" dirty="0" smtClean="0">
                <a:hlinkClick r:id="rId8"/>
              </a:rPr>
              <a:t>/</a:t>
            </a:r>
            <a:r>
              <a:rPr lang="en-US" dirty="0" smtClean="0"/>
              <a:t> </a:t>
            </a:r>
            <a:endParaRPr lang="en-US" dirty="0"/>
          </a:p>
        </p:txBody>
      </p:sp>
      <p:sp>
        <p:nvSpPr>
          <p:cNvPr id="88" name="Rectangle 87"/>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90" name="TextBox 89"/>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91" name="Rectangle 90"/>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92" name="TextBox 91"/>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93" name="Rectangle 92"/>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95" name="TextBox 94"/>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5949024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733"/>
          <a:stretch/>
        </p:blipFill>
        <p:spPr>
          <a:xfrm>
            <a:off x="-4275" y="48006"/>
            <a:ext cx="13749303" cy="6799603"/>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3" name="TextBox 162"/>
          <p:cNvSpPr txBox="1"/>
          <p:nvPr/>
        </p:nvSpPr>
        <p:spPr>
          <a:xfrm>
            <a:off x="5373613" y="202522"/>
            <a:ext cx="1012537" cy="338554"/>
          </a:xfrm>
          <a:prstGeom prst="rect">
            <a:avLst/>
          </a:prstGeom>
          <a:noFill/>
        </p:spPr>
        <p:txBody>
          <a:bodyPr wrap="square" rtlCol="0">
            <a:spAutoFit/>
          </a:bodyPr>
          <a:lstStyle/>
          <a:p>
            <a:r>
              <a:rPr lang="en-US" sz="1600" b="1" dirty="0" smtClean="0">
                <a:latin typeface="Print Bold" panose="02000000000000000000" pitchFamily="2" charset="0"/>
              </a:rPr>
              <a:t>ABOUT US</a:t>
            </a:r>
            <a:endParaRPr lang="en-US" sz="1600" b="1" dirty="0">
              <a:latin typeface="Print Bold" panose="02000000000000000000" pitchFamily="2" charset="0"/>
            </a:endParaRPr>
          </a:p>
        </p:txBody>
      </p:sp>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latin typeface="Print Bold" panose="02000000000000000000" pitchFamily="2" charset="0"/>
              </a:rPr>
              <a:t>PROGRAMMES</a:t>
            </a:r>
            <a:endParaRPr lang="en-US" sz="1600" b="1" dirty="0">
              <a:latin typeface="Print Bold" panose="02000000000000000000" pitchFamily="2" charset="0"/>
            </a:endParaRPr>
          </a:p>
        </p:txBody>
      </p:sp>
      <p:sp>
        <p:nvSpPr>
          <p:cNvPr id="165" name="TextBox 164"/>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SCHEDULE</a:t>
            </a:r>
            <a:endParaRPr lang="en-US" sz="1600" b="1" dirty="0">
              <a:solidFill>
                <a:srgbClr val="001D2B"/>
              </a:solidFill>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NEWS &amp; EVENTS </a:t>
            </a:r>
            <a:endParaRPr lang="en-US" sz="1600" b="1" dirty="0">
              <a:solidFill>
                <a:srgbClr val="001D2B"/>
              </a:solidFill>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CONTACT</a:t>
            </a:r>
            <a:endParaRPr lang="en-US" sz="1600" b="1" dirty="0">
              <a:solidFill>
                <a:srgbClr val="6E266F"/>
              </a:solidFill>
              <a:latin typeface="Print Bold" panose="02000000000000000000" pitchFamily="2" charset="0"/>
            </a:endParaRPr>
          </a:p>
        </p:txBody>
      </p:sp>
      <p:sp>
        <p:nvSpPr>
          <p:cNvPr id="8" name="Rounded Rectangle 7"/>
          <p:cNvSpPr/>
          <p:nvPr/>
        </p:nvSpPr>
        <p:spPr>
          <a:xfrm>
            <a:off x="1876807" y="1880164"/>
            <a:ext cx="10283930" cy="4447439"/>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Flowchart: Manual Input 172"/>
          <p:cNvSpPr/>
          <p:nvPr/>
        </p:nvSpPr>
        <p:spPr>
          <a:xfrm flipH="1">
            <a:off x="1485518" y="1641084"/>
            <a:ext cx="2816420"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620400" y="1747030"/>
            <a:ext cx="2621551" cy="461665"/>
          </a:xfrm>
          <a:prstGeom prst="rect">
            <a:avLst/>
          </a:prstGeom>
        </p:spPr>
        <p:txBody>
          <a:bodyPr wrap="none">
            <a:spAutoFit/>
          </a:bodyPr>
          <a:lstStyle/>
          <a:p>
            <a:r>
              <a:rPr lang="en-US" sz="2400" b="1" dirty="0" smtClean="0">
                <a:solidFill>
                  <a:schemeClr val="bg1"/>
                </a:solidFill>
                <a:latin typeface="Franklin Gothic Demi" panose="020B0703020102020204" pitchFamily="34" charset="0"/>
              </a:rPr>
              <a:t>Registration Form</a:t>
            </a:r>
            <a:endParaRPr lang="en-US" sz="2400" dirty="0">
              <a:latin typeface="Franklin Gothic Demi" panose="020B0703020102020204" pitchFamily="34" charset="0"/>
            </a:endParaRPr>
          </a:p>
        </p:txBody>
      </p:sp>
      <p:pic>
        <p:nvPicPr>
          <p:cNvPr id="40" name="Picture 39"/>
          <p:cNvPicPr>
            <a:picLocks noChangeAspect="1"/>
          </p:cNvPicPr>
          <p:nvPr/>
        </p:nvPicPr>
        <p:blipFill rotWithShape="1">
          <a:blip r:embed="rId5"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41" name="Picture 40"/>
          <p:cNvPicPr>
            <a:picLocks noChangeAspect="1"/>
          </p:cNvPicPr>
          <p:nvPr/>
        </p:nvPicPr>
        <p:blipFill rotWithShape="1">
          <a:blip r:embed="rId5"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42" name="Oval 41"/>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2280719" y="7635246"/>
            <a:ext cx="2720657" cy="2628158"/>
            <a:chOff x="5539323" y="7766999"/>
            <a:chExt cx="2720657" cy="2516329"/>
          </a:xfrm>
        </p:grpSpPr>
        <p:sp>
          <p:nvSpPr>
            <p:cNvPr id="44" name="Rectangle 43"/>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57" name="Rectangle 56"/>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nual Input 57"/>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60" name="Rectangle 59"/>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61" name="Rectangle 60"/>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62" name="Rounded Rectangle 61"/>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66" name="Isosceles Triangle 65"/>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69" name="Rectangle 68"/>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434597">
            <a:off x="8507085" y="2784361"/>
            <a:ext cx="3748925" cy="2601505"/>
          </a:xfrm>
          <a:prstGeom prst="rect">
            <a:avLst/>
          </a:prstGeom>
        </p:spPr>
      </p:pic>
      <p:sp>
        <p:nvSpPr>
          <p:cNvPr id="51" name="Rectangle 50"/>
          <p:cNvSpPr/>
          <p:nvPr/>
        </p:nvSpPr>
        <p:spPr>
          <a:xfrm>
            <a:off x="2982346" y="2435312"/>
            <a:ext cx="1483548" cy="307777"/>
          </a:xfrm>
          <a:prstGeom prst="rect">
            <a:avLst/>
          </a:prstGeom>
        </p:spPr>
        <p:txBody>
          <a:bodyPr wrap="none">
            <a:spAutoFit/>
          </a:bodyPr>
          <a:lstStyle/>
          <a:p>
            <a:r>
              <a:rPr lang="en-US" sz="1400" b="1" dirty="0" smtClean="0">
                <a:solidFill>
                  <a:schemeClr val="tx1">
                    <a:lumMod val="75000"/>
                    <a:lumOff val="25000"/>
                  </a:schemeClr>
                </a:solidFill>
                <a:latin typeface="Print Bold" panose="02000000000000000000" pitchFamily="2" charset="0"/>
              </a:rPr>
              <a:t>My child’s full name</a:t>
            </a:r>
            <a:endParaRPr lang="en-US" sz="1400" dirty="0">
              <a:latin typeface="Print Bold" panose="02000000000000000000" pitchFamily="2" charset="0"/>
            </a:endParaRPr>
          </a:p>
        </p:txBody>
      </p:sp>
      <p:sp>
        <p:nvSpPr>
          <p:cNvPr id="74" name="Rounded Rectangle 73"/>
          <p:cNvSpPr/>
          <p:nvPr/>
        </p:nvSpPr>
        <p:spPr>
          <a:xfrm>
            <a:off x="4837080" y="2420293"/>
            <a:ext cx="3461801" cy="34205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982346" y="2876922"/>
            <a:ext cx="1124026" cy="307777"/>
          </a:xfrm>
          <a:prstGeom prst="rect">
            <a:avLst/>
          </a:prstGeom>
        </p:spPr>
        <p:txBody>
          <a:bodyPr wrap="none">
            <a:spAutoFit/>
          </a:bodyPr>
          <a:lstStyle/>
          <a:p>
            <a:r>
              <a:rPr lang="en-US" sz="1400" b="1" dirty="0" smtClean="0">
                <a:solidFill>
                  <a:schemeClr val="tx1">
                    <a:lumMod val="75000"/>
                    <a:lumOff val="25000"/>
                  </a:schemeClr>
                </a:solidFill>
                <a:latin typeface="Print Bold" panose="02000000000000000000" pitchFamily="2" charset="0"/>
              </a:rPr>
              <a:t>My child’s age</a:t>
            </a:r>
            <a:endParaRPr lang="en-US" sz="1400" dirty="0">
              <a:latin typeface="Print Bold" panose="02000000000000000000" pitchFamily="2" charset="0"/>
            </a:endParaRPr>
          </a:p>
        </p:txBody>
      </p:sp>
      <p:sp>
        <p:nvSpPr>
          <p:cNvPr id="80" name="Rounded Rectangle 79"/>
          <p:cNvSpPr/>
          <p:nvPr/>
        </p:nvSpPr>
        <p:spPr>
          <a:xfrm>
            <a:off x="4837080" y="2861903"/>
            <a:ext cx="1005840" cy="34205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982346" y="3300167"/>
            <a:ext cx="1319592" cy="307777"/>
          </a:xfrm>
          <a:prstGeom prst="rect">
            <a:avLst/>
          </a:prstGeom>
        </p:spPr>
        <p:txBody>
          <a:bodyPr wrap="none">
            <a:spAutoFit/>
          </a:bodyPr>
          <a:lstStyle/>
          <a:p>
            <a:r>
              <a:rPr lang="en-US" sz="1400" b="1" dirty="0" smtClean="0">
                <a:solidFill>
                  <a:schemeClr val="tx1">
                    <a:lumMod val="75000"/>
                    <a:lumOff val="25000"/>
                  </a:schemeClr>
                </a:solidFill>
                <a:latin typeface="Print Bold" panose="02000000000000000000" pitchFamily="2" charset="0"/>
              </a:rPr>
              <a:t>My child’s I/C no.</a:t>
            </a:r>
            <a:endParaRPr lang="en-US" sz="1400" dirty="0">
              <a:latin typeface="Print Bold" panose="02000000000000000000" pitchFamily="2" charset="0"/>
            </a:endParaRPr>
          </a:p>
        </p:txBody>
      </p:sp>
      <p:sp>
        <p:nvSpPr>
          <p:cNvPr id="84" name="Rounded Rectangle 83"/>
          <p:cNvSpPr/>
          <p:nvPr/>
        </p:nvSpPr>
        <p:spPr>
          <a:xfrm>
            <a:off x="4837080" y="3303254"/>
            <a:ext cx="1463040" cy="34205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2981561" y="3670580"/>
            <a:ext cx="1554336" cy="523220"/>
          </a:xfrm>
          <a:prstGeom prst="rect">
            <a:avLst/>
          </a:prstGeom>
        </p:spPr>
        <p:txBody>
          <a:bodyPr wrap="none">
            <a:spAutoFit/>
          </a:bodyPr>
          <a:lstStyle/>
          <a:p>
            <a:r>
              <a:rPr lang="en-US" sz="1400" b="1" dirty="0" smtClean="0">
                <a:solidFill>
                  <a:schemeClr val="tx1">
                    <a:lumMod val="75000"/>
                    <a:lumOff val="25000"/>
                  </a:schemeClr>
                </a:solidFill>
                <a:latin typeface="Print Bold" panose="02000000000000000000" pitchFamily="2" charset="0"/>
              </a:rPr>
              <a:t>I would like to enroll </a:t>
            </a:r>
            <a:br>
              <a:rPr lang="en-US" sz="1400" b="1" dirty="0" smtClean="0">
                <a:solidFill>
                  <a:schemeClr val="tx1">
                    <a:lumMod val="75000"/>
                    <a:lumOff val="25000"/>
                  </a:schemeClr>
                </a:solidFill>
                <a:latin typeface="Print Bold" panose="02000000000000000000" pitchFamily="2" charset="0"/>
              </a:rPr>
            </a:br>
            <a:r>
              <a:rPr lang="en-US" sz="1400" b="1" dirty="0" smtClean="0">
                <a:solidFill>
                  <a:schemeClr val="tx1">
                    <a:lumMod val="75000"/>
                    <a:lumOff val="25000"/>
                  </a:schemeClr>
                </a:solidFill>
                <a:latin typeface="Print Bold" panose="02000000000000000000" pitchFamily="2" charset="0"/>
              </a:rPr>
              <a:t>my child for</a:t>
            </a:r>
            <a:endParaRPr lang="en-US" sz="1400" dirty="0">
              <a:latin typeface="Print Bold" panose="02000000000000000000" pitchFamily="2" charset="0"/>
            </a:endParaRPr>
          </a:p>
        </p:txBody>
      </p:sp>
      <p:sp>
        <p:nvSpPr>
          <p:cNvPr id="86" name="Rounded Rectangle 85"/>
          <p:cNvSpPr/>
          <p:nvPr/>
        </p:nvSpPr>
        <p:spPr>
          <a:xfrm>
            <a:off x="4836295" y="3746094"/>
            <a:ext cx="2834640" cy="34205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2981561" y="4202464"/>
            <a:ext cx="1842236" cy="307777"/>
          </a:xfrm>
          <a:prstGeom prst="rect">
            <a:avLst/>
          </a:prstGeom>
        </p:spPr>
        <p:txBody>
          <a:bodyPr wrap="none">
            <a:spAutoFit/>
          </a:bodyPr>
          <a:lstStyle/>
          <a:p>
            <a:r>
              <a:rPr lang="en-US" sz="1400" b="1" dirty="0" smtClean="0">
                <a:solidFill>
                  <a:schemeClr val="tx1">
                    <a:lumMod val="75000"/>
                    <a:lumOff val="25000"/>
                  </a:schemeClr>
                </a:solidFill>
                <a:latin typeface="Print Bold" panose="02000000000000000000" pitchFamily="2" charset="0"/>
              </a:rPr>
              <a:t>Parent’s/Guardian’s name</a:t>
            </a:r>
            <a:endParaRPr lang="en-US" sz="1400" dirty="0">
              <a:latin typeface="Print Bold" panose="02000000000000000000" pitchFamily="2" charset="0"/>
            </a:endParaRPr>
          </a:p>
        </p:txBody>
      </p:sp>
      <p:sp>
        <p:nvSpPr>
          <p:cNvPr id="88" name="Rounded Rectangle 87"/>
          <p:cNvSpPr/>
          <p:nvPr/>
        </p:nvSpPr>
        <p:spPr>
          <a:xfrm>
            <a:off x="4836295" y="4187445"/>
            <a:ext cx="3474720" cy="34205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p:nvPr/>
        </p:nvSpPr>
        <p:spPr>
          <a:xfrm rot="10800000">
            <a:off x="7424439" y="386763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p:nvPr/>
        </p:nvSpPr>
        <p:spPr>
          <a:xfrm rot="10800000">
            <a:off x="5607460" y="2959346"/>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2999667" y="4637667"/>
            <a:ext cx="1230850" cy="307777"/>
          </a:xfrm>
          <a:prstGeom prst="rect">
            <a:avLst/>
          </a:prstGeom>
        </p:spPr>
        <p:txBody>
          <a:bodyPr wrap="none">
            <a:spAutoFit/>
          </a:bodyPr>
          <a:lstStyle/>
          <a:p>
            <a:r>
              <a:rPr lang="en-US" sz="1400" b="1" dirty="0" smtClean="0">
                <a:solidFill>
                  <a:schemeClr val="tx1">
                    <a:lumMod val="75000"/>
                    <a:lumOff val="25000"/>
                  </a:schemeClr>
                </a:solidFill>
                <a:latin typeface="Print Bold" panose="02000000000000000000" pitchFamily="2" charset="0"/>
              </a:rPr>
              <a:t>Contact number</a:t>
            </a:r>
            <a:endParaRPr lang="en-US" sz="1400" dirty="0">
              <a:latin typeface="Print Bold" panose="02000000000000000000" pitchFamily="2" charset="0"/>
            </a:endParaRPr>
          </a:p>
        </p:txBody>
      </p:sp>
      <p:sp>
        <p:nvSpPr>
          <p:cNvPr id="92" name="Rounded Rectangle 91"/>
          <p:cNvSpPr/>
          <p:nvPr/>
        </p:nvSpPr>
        <p:spPr>
          <a:xfrm>
            <a:off x="4854401" y="4613598"/>
            <a:ext cx="2834640" cy="34205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2999667" y="5069968"/>
            <a:ext cx="1098827" cy="307777"/>
          </a:xfrm>
          <a:prstGeom prst="rect">
            <a:avLst/>
          </a:prstGeom>
        </p:spPr>
        <p:txBody>
          <a:bodyPr wrap="none">
            <a:spAutoFit/>
          </a:bodyPr>
          <a:lstStyle/>
          <a:p>
            <a:r>
              <a:rPr lang="en-US" sz="1400" b="1" dirty="0" smtClean="0">
                <a:solidFill>
                  <a:schemeClr val="tx1">
                    <a:lumMod val="75000"/>
                    <a:lumOff val="25000"/>
                  </a:schemeClr>
                </a:solidFill>
                <a:latin typeface="Print Bold" panose="02000000000000000000" pitchFamily="2" charset="0"/>
              </a:rPr>
              <a:t>Email address</a:t>
            </a:r>
            <a:endParaRPr lang="en-US" sz="1400" dirty="0">
              <a:latin typeface="Print Bold" panose="02000000000000000000" pitchFamily="2" charset="0"/>
            </a:endParaRPr>
          </a:p>
        </p:txBody>
      </p:sp>
      <p:sp>
        <p:nvSpPr>
          <p:cNvPr id="94" name="Rounded Rectangle 93"/>
          <p:cNvSpPr/>
          <p:nvPr/>
        </p:nvSpPr>
        <p:spPr>
          <a:xfrm>
            <a:off x="4854401" y="5054949"/>
            <a:ext cx="3474720" cy="34205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2999667" y="5547185"/>
            <a:ext cx="1593929" cy="523220"/>
          </a:xfrm>
          <a:prstGeom prst="rect">
            <a:avLst/>
          </a:prstGeom>
        </p:spPr>
        <p:txBody>
          <a:bodyPr wrap="square">
            <a:spAutoFit/>
          </a:bodyPr>
          <a:lstStyle/>
          <a:p>
            <a:r>
              <a:rPr lang="en-US" sz="1400" b="1" dirty="0" smtClean="0">
                <a:solidFill>
                  <a:schemeClr val="tx1">
                    <a:lumMod val="75000"/>
                    <a:lumOff val="25000"/>
                  </a:schemeClr>
                </a:solidFill>
                <a:latin typeface="Print Bold" panose="02000000000000000000" pitchFamily="2" charset="0"/>
              </a:rPr>
              <a:t>I got to know about JOE from</a:t>
            </a:r>
            <a:endParaRPr lang="en-US" sz="1400" dirty="0">
              <a:latin typeface="Print Bold" panose="02000000000000000000" pitchFamily="2" charset="0"/>
            </a:endParaRPr>
          </a:p>
        </p:txBody>
      </p:sp>
      <p:sp>
        <p:nvSpPr>
          <p:cNvPr id="97" name="Rounded Rectangle 96"/>
          <p:cNvSpPr/>
          <p:nvPr/>
        </p:nvSpPr>
        <p:spPr>
          <a:xfrm>
            <a:off x="4854401" y="5499305"/>
            <a:ext cx="2834640" cy="34205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Isosceles Triangle 97"/>
          <p:cNvSpPr/>
          <p:nvPr/>
        </p:nvSpPr>
        <p:spPr>
          <a:xfrm rot="10800000">
            <a:off x="7442545" y="5620841"/>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a:stCxn id="97" idx="3"/>
          </p:cNvCxnSpPr>
          <p:nvPr/>
        </p:nvCxnSpPr>
        <p:spPr>
          <a:xfrm flipV="1">
            <a:off x="7689041" y="5620841"/>
            <a:ext cx="6932306" cy="4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4661126" y="5254337"/>
            <a:ext cx="1258432" cy="2308324"/>
          </a:xfrm>
          <a:prstGeom prst="rect">
            <a:avLst/>
          </a:prstGeom>
          <a:noFill/>
        </p:spPr>
        <p:txBody>
          <a:bodyPr wrap="square" rtlCol="0">
            <a:spAutoFit/>
          </a:bodyPr>
          <a:lstStyle/>
          <a:p>
            <a:r>
              <a:rPr lang="en-US" dirty="0" smtClean="0"/>
              <a:t>Newspaper </a:t>
            </a:r>
          </a:p>
          <a:p>
            <a:r>
              <a:rPr lang="en-US" dirty="0" smtClean="0"/>
              <a:t>Magazine </a:t>
            </a:r>
          </a:p>
          <a:p>
            <a:r>
              <a:rPr lang="en-US" dirty="0" smtClean="0"/>
              <a:t>Facebook </a:t>
            </a:r>
          </a:p>
          <a:p>
            <a:r>
              <a:rPr lang="en-US" dirty="0" smtClean="0"/>
              <a:t>Referral </a:t>
            </a:r>
          </a:p>
          <a:p>
            <a:r>
              <a:rPr lang="en-US" dirty="0" smtClean="0"/>
              <a:t>Poster </a:t>
            </a:r>
          </a:p>
          <a:p>
            <a:r>
              <a:rPr lang="en-US" dirty="0" smtClean="0"/>
              <a:t>Walk-by</a:t>
            </a:r>
          </a:p>
          <a:p>
            <a:r>
              <a:rPr lang="en-US" dirty="0" smtClean="0"/>
              <a:t>Roadshow</a:t>
            </a:r>
          </a:p>
          <a:p>
            <a:r>
              <a:rPr lang="en-US" dirty="0" smtClean="0"/>
              <a:t>Others </a:t>
            </a:r>
            <a:endParaRPr lang="en-US" dirty="0"/>
          </a:p>
        </p:txBody>
      </p:sp>
      <p:sp>
        <p:nvSpPr>
          <p:cNvPr id="99" name="Flowchart: Manual Input 98"/>
          <p:cNvSpPr/>
          <p:nvPr/>
        </p:nvSpPr>
        <p:spPr>
          <a:xfrm flipH="1">
            <a:off x="7638783" y="6196385"/>
            <a:ext cx="971977" cy="378363"/>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00" name="Rectangle 99"/>
          <p:cNvSpPr/>
          <p:nvPr/>
        </p:nvSpPr>
        <p:spPr>
          <a:xfrm>
            <a:off x="7741704" y="6277694"/>
            <a:ext cx="787243" cy="261610"/>
          </a:xfrm>
          <a:prstGeom prst="rect">
            <a:avLst/>
          </a:prstGeom>
        </p:spPr>
        <p:txBody>
          <a:bodyPr wrap="square">
            <a:spAutoFit/>
          </a:bodyPr>
          <a:lstStyle/>
          <a:p>
            <a:pPr algn="ctr"/>
            <a:r>
              <a:rPr lang="en-US" sz="1100" b="1" dirty="0" smtClean="0">
                <a:solidFill>
                  <a:schemeClr val="tx1">
                    <a:lumMod val="75000"/>
                    <a:lumOff val="25000"/>
                  </a:schemeClr>
                </a:solidFill>
                <a:latin typeface="Franklin Gothic Demi" panose="020B0703020102020204" pitchFamily="34" charset="0"/>
              </a:rPr>
              <a:t>LAUNCH!</a:t>
            </a:r>
            <a:endParaRPr lang="en-US" sz="1100" dirty="0">
              <a:solidFill>
                <a:schemeClr val="tx1">
                  <a:lumMod val="75000"/>
                  <a:lumOff val="25000"/>
                </a:schemeClr>
              </a:solidFill>
              <a:latin typeface="Franklin Gothic Demi" panose="020B0703020102020204" pitchFamily="34" charset="0"/>
            </a:endParaRPr>
          </a:p>
        </p:txBody>
      </p:sp>
      <p:sp>
        <p:nvSpPr>
          <p:cNvPr id="101" name="Rectangle 100"/>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103" name="TextBox 102"/>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104" name="Rectangle 103"/>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105" name="TextBox 104"/>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106" name="Rectangle 105"/>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108" name="TextBox 107"/>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39458237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042151"/>
            <a:ext cx="13716000" cy="4529418"/>
          </a:xfrm>
          <a:prstGeom prst="rect">
            <a:avLst/>
          </a:prstGeom>
          <a:solidFill>
            <a:srgbClr val="3636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rot="205663">
            <a:off x="2230567" y="2620951"/>
            <a:ext cx="1903371" cy="1845290"/>
            <a:chOff x="464936" y="2508519"/>
            <a:chExt cx="2955722" cy="2651730"/>
          </a:xfrm>
        </p:grpSpPr>
        <p:sp>
          <p:nvSpPr>
            <p:cNvPr id="6" name="Rounded Rectangle 5"/>
            <p:cNvSpPr/>
            <p:nvPr/>
          </p:nvSpPr>
          <p:spPr>
            <a:xfrm rot="21124221">
              <a:off x="464936" y="2508519"/>
              <a:ext cx="2828925" cy="2570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21124221">
              <a:off x="591733" y="2589514"/>
              <a:ext cx="2828925" cy="257073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lowchart: Manual Input 7"/>
          <p:cNvSpPr/>
          <p:nvPr/>
        </p:nvSpPr>
        <p:spPr>
          <a:xfrm flipH="1">
            <a:off x="2439" y="1372349"/>
            <a:ext cx="3322047"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7319" y="1478295"/>
            <a:ext cx="3020570" cy="461665"/>
          </a:xfrm>
          <a:prstGeom prst="rect">
            <a:avLst/>
          </a:prstGeom>
        </p:spPr>
        <p:txBody>
          <a:bodyPr wrap="none">
            <a:spAutoFit/>
          </a:bodyPr>
          <a:lstStyle/>
          <a:p>
            <a:r>
              <a:rPr lang="en-US" sz="2400" b="1" dirty="0" smtClean="0">
                <a:solidFill>
                  <a:schemeClr val="bg1"/>
                </a:solidFill>
                <a:latin typeface="Franklin Gothic Demi" panose="020B0703020102020204" pitchFamily="34" charset="0"/>
              </a:rPr>
              <a:t>What we learn in JOE</a:t>
            </a:r>
            <a:endParaRPr lang="en-US" sz="2400" dirty="0">
              <a:latin typeface="Franklin Gothic Demi" panose="020B0703020102020204" pitchFamily="34" charset="0"/>
            </a:endParaRPr>
          </a:p>
        </p:txBody>
      </p:sp>
      <p:pic>
        <p:nvPicPr>
          <p:cNvPr id="10" name="Picture 9"/>
          <p:cNvPicPr>
            <a:picLocks noChangeAspect="1"/>
          </p:cNvPicPr>
          <p:nvPr/>
        </p:nvPicPr>
        <p:blipFill>
          <a:blip r:embed="rId2" cstate="print">
            <a:clrChange>
              <a:clrFrom>
                <a:srgbClr val="F3F3F5"/>
              </a:clrFrom>
              <a:clrTo>
                <a:srgbClr val="F3F3F5">
                  <a:alpha val="0"/>
                </a:srgbClr>
              </a:clrTo>
            </a:clrChange>
            <a:extLst>
              <a:ext uri="{28A0092B-C50C-407E-A947-70E740481C1C}">
                <a14:useLocalDpi xmlns:a14="http://schemas.microsoft.com/office/drawing/2010/main" val="0"/>
              </a:ext>
            </a:extLst>
          </a:blip>
          <a:stretch>
            <a:fillRect/>
          </a:stretch>
        </p:blipFill>
        <p:spPr>
          <a:xfrm rot="20830603">
            <a:off x="1608698" y="2265500"/>
            <a:ext cx="2199956" cy="2199956"/>
          </a:xfrm>
          <a:prstGeom prst="rect">
            <a:avLst/>
          </a:prstGeom>
        </p:spPr>
      </p:pic>
      <p:sp>
        <p:nvSpPr>
          <p:cNvPr id="11" name="Rectangle 10"/>
          <p:cNvSpPr/>
          <p:nvPr/>
        </p:nvSpPr>
        <p:spPr>
          <a:xfrm rot="21321739">
            <a:off x="2631919" y="3432412"/>
            <a:ext cx="1414559" cy="830997"/>
          </a:xfrm>
          <a:prstGeom prst="rect">
            <a:avLst/>
          </a:prstGeom>
        </p:spPr>
        <p:txBody>
          <a:bodyPr wrap="square">
            <a:spAutoFit/>
          </a:bodyPr>
          <a:lstStyle/>
          <a:p>
            <a:pPr algn="r"/>
            <a:r>
              <a:rPr lang="en-US" sz="1600" dirty="0" smtClean="0">
                <a:solidFill>
                  <a:srgbClr val="702771"/>
                </a:solidFill>
                <a:latin typeface="Franklin Gothic Demi" panose="020B0703020102020204" pitchFamily="34" charset="0"/>
              </a:rPr>
              <a:t>Soft-Skills: Mindset Development</a:t>
            </a:r>
            <a:endParaRPr lang="en-US" sz="1600" dirty="0"/>
          </a:p>
        </p:txBody>
      </p:sp>
      <p:sp>
        <p:nvSpPr>
          <p:cNvPr id="12" name="Rectangle 11"/>
          <p:cNvSpPr/>
          <p:nvPr/>
        </p:nvSpPr>
        <p:spPr>
          <a:xfrm rot="21294274">
            <a:off x="2471283" y="2304007"/>
            <a:ext cx="1093569" cy="400110"/>
          </a:xfrm>
          <a:prstGeom prst="rect">
            <a:avLst/>
          </a:prstGeom>
        </p:spPr>
        <p:txBody>
          <a:bodyPr wrap="none">
            <a:spAutoFit/>
          </a:bodyPr>
          <a:lstStyle/>
          <a:p>
            <a:r>
              <a:rPr lang="en-US" sz="2000" b="1" dirty="0" smtClean="0">
                <a:solidFill>
                  <a:srgbClr val="FFC000"/>
                </a:solidFill>
                <a:latin typeface="Franklin Gothic Demi" panose="020B0703020102020204" pitchFamily="34" charset="0"/>
              </a:rPr>
              <a:t>Phase 1</a:t>
            </a:r>
            <a:endParaRPr lang="en-US" sz="2000" dirty="0">
              <a:solidFill>
                <a:srgbClr val="FFC000"/>
              </a:solidFill>
            </a:endParaRPr>
          </a:p>
        </p:txBody>
      </p:sp>
      <p:grpSp>
        <p:nvGrpSpPr>
          <p:cNvPr id="13" name="Group 12"/>
          <p:cNvGrpSpPr/>
          <p:nvPr/>
        </p:nvGrpSpPr>
        <p:grpSpPr>
          <a:xfrm rot="850777">
            <a:off x="4710306" y="2525100"/>
            <a:ext cx="1903371" cy="1845290"/>
            <a:chOff x="464936" y="2508519"/>
            <a:chExt cx="2955722" cy="2651730"/>
          </a:xfrm>
        </p:grpSpPr>
        <p:sp>
          <p:nvSpPr>
            <p:cNvPr id="14" name="Rounded Rectangle 13"/>
            <p:cNvSpPr/>
            <p:nvPr/>
          </p:nvSpPr>
          <p:spPr>
            <a:xfrm rot="21124221">
              <a:off x="464936" y="2508519"/>
              <a:ext cx="2828925" cy="2570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1124221">
              <a:off x="591733" y="2589514"/>
              <a:ext cx="2828925" cy="257073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rot="366853">
            <a:off x="5060695" y="2605215"/>
            <a:ext cx="1414559" cy="830997"/>
          </a:xfrm>
          <a:prstGeom prst="rect">
            <a:avLst/>
          </a:prstGeom>
        </p:spPr>
        <p:txBody>
          <a:bodyPr wrap="square">
            <a:spAutoFit/>
          </a:bodyPr>
          <a:lstStyle/>
          <a:p>
            <a:pPr algn="r"/>
            <a:r>
              <a:rPr lang="en-US" sz="1600" dirty="0" smtClean="0">
                <a:solidFill>
                  <a:srgbClr val="702771"/>
                </a:solidFill>
                <a:latin typeface="Franklin Gothic Demi" panose="020B0703020102020204" pitchFamily="34" charset="0"/>
              </a:rPr>
              <a:t>Soft-Skills: Interpersonal Skills</a:t>
            </a:r>
            <a:endParaRPr lang="en-US" sz="1600" dirty="0"/>
          </a:p>
        </p:txBody>
      </p:sp>
      <p:sp>
        <p:nvSpPr>
          <p:cNvPr id="17" name="Rectangle 16"/>
          <p:cNvSpPr/>
          <p:nvPr/>
        </p:nvSpPr>
        <p:spPr>
          <a:xfrm rot="339388">
            <a:off x="5283095" y="2208302"/>
            <a:ext cx="1093569" cy="400110"/>
          </a:xfrm>
          <a:prstGeom prst="rect">
            <a:avLst/>
          </a:prstGeom>
        </p:spPr>
        <p:txBody>
          <a:bodyPr wrap="none">
            <a:spAutoFit/>
          </a:bodyPr>
          <a:lstStyle/>
          <a:p>
            <a:r>
              <a:rPr lang="en-US" sz="2000" b="1" dirty="0" smtClean="0">
                <a:solidFill>
                  <a:srgbClr val="FFC000"/>
                </a:solidFill>
                <a:latin typeface="Franklin Gothic Demi" panose="020B0703020102020204" pitchFamily="34" charset="0"/>
              </a:rPr>
              <a:t>Phase 2</a:t>
            </a:r>
            <a:endParaRPr lang="en-US" sz="2000" dirty="0">
              <a:solidFill>
                <a:srgbClr val="FFC000"/>
              </a:solidFill>
            </a:endParaRPr>
          </a:p>
        </p:txBody>
      </p:sp>
      <p:pic>
        <p:nvPicPr>
          <p:cNvPr id="18" name="Picture 17"/>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3553" t="7144" r="26386" b="76244"/>
          <a:stretch/>
        </p:blipFill>
        <p:spPr>
          <a:xfrm rot="410097">
            <a:off x="4932843" y="3145861"/>
            <a:ext cx="1355123" cy="1119583"/>
          </a:xfrm>
          <a:prstGeom prst="rect">
            <a:avLst/>
          </a:prstGeom>
        </p:spPr>
      </p:pic>
      <p:grpSp>
        <p:nvGrpSpPr>
          <p:cNvPr id="19" name="Group 18"/>
          <p:cNvGrpSpPr/>
          <p:nvPr/>
        </p:nvGrpSpPr>
        <p:grpSpPr>
          <a:xfrm rot="205663">
            <a:off x="7224104" y="2561924"/>
            <a:ext cx="1903371" cy="1845290"/>
            <a:chOff x="464936" y="2508519"/>
            <a:chExt cx="2955722" cy="2651730"/>
          </a:xfrm>
        </p:grpSpPr>
        <p:sp>
          <p:nvSpPr>
            <p:cNvPr id="20" name="Rounded Rectangle 19"/>
            <p:cNvSpPr/>
            <p:nvPr/>
          </p:nvSpPr>
          <p:spPr>
            <a:xfrm rot="21124221">
              <a:off x="464936" y="2508519"/>
              <a:ext cx="2828925" cy="2570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rot="21124221">
              <a:off x="591733" y="2589514"/>
              <a:ext cx="2828925" cy="257073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p:cNvSpPr/>
          <p:nvPr/>
        </p:nvSpPr>
        <p:spPr>
          <a:xfrm rot="21321739">
            <a:off x="7492602" y="2619773"/>
            <a:ext cx="1414559" cy="1077218"/>
          </a:xfrm>
          <a:prstGeom prst="rect">
            <a:avLst/>
          </a:prstGeom>
        </p:spPr>
        <p:txBody>
          <a:bodyPr wrap="square">
            <a:spAutoFit/>
          </a:bodyPr>
          <a:lstStyle/>
          <a:p>
            <a:pPr algn="r"/>
            <a:r>
              <a:rPr lang="en-US" sz="1600" dirty="0" smtClean="0">
                <a:solidFill>
                  <a:srgbClr val="702771"/>
                </a:solidFill>
                <a:latin typeface="Franklin Gothic Demi" panose="020B0703020102020204" pitchFamily="34" charset="0"/>
              </a:rPr>
              <a:t>Financial Literacy &amp; Business Skills</a:t>
            </a:r>
            <a:endParaRPr lang="en-US" sz="1600" dirty="0"/>
          </a:p>
        </p:txBody>
      </p:sp>
      <p:sp>
        <p:nvSpPr>
          <p:cNvPr id="23" name="Rectangle 22"/>
          <p:cNvSpPr/>
          <p:nvPr/>
        </p:nvSpPr>
        <p:spPr>
          <a:xfrm rot="21294274">
            <a:off x="7464820" y="2244980"/>
            <a:ext cx="1093569" cy="400110"/>
          </a:xfrm>
          <a:prstGeom prst="rect">
            <a:avLst/>
          </a:prstGeom>
        </p:spPr>
        <p:txBody>
          <a:bodyPr wrap="none">
            <a:spAutoFit/>
          </a:bodyPr>
          <a:lstStyle/>
          <a:p>
            <a:r>
              <a:rPr lang="en-US" sz="2000" b="1" dirty="0" smtClean="0">
                <a:solidFill>
                  <a:srgbClr val="FFC000"/>
                </a:solidFill>
                <a:latin typeface="Franklin Gothic Demi" panose="020B0703020102020204" pitchFamily="34" charset="0"/>
              </a:rPr>
              <a:t>Phase 3</a:t>
            </a:r>
            <a:endParaRPr lang="en-US" sz="2000" dirty="0">
              <a:solidFill>
                <a:srgbClr val="FFC000"/>
              </a:solidFill>
            </a:endParaRPr>
          </a:p>
        </p:txBody>
      </p:sp>
      <p:grpSp>
        <p:nvGrpSpPr>
          <p:cNvPr id="24" name="Group 23"/>
          <p:cNvGrpSpPr/>
          <p:nvPr/>
        </p:nvGrpSpPr>
        <p:grpSpPr>
          <a:xfrm rot="850777">
            <a:off x="9703833" y="2249947"/>
            <a:ext cx="1903371" cy="1845290"/>
            <a:chOff x="464936" y="2508519"/>
            <a:chExt cx="2955722" cy="2651730"/>
          </a:xfrm>
        </p:grpSpPr>
        <p:sp>
          <p:nvSpPr>
            <p:cNvPr id="25" name="Rounded Rectangle 24"/>
            <p:cNvSpPr/>
            <p:nvPr/>
          </p:nvSpPr>
          <p:spPr>
            <a:xfrm rot="21124221">
              <a:off x="464936" y="2508519"/>
              <a:ext cx="2828925" cy="2570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rot="21124221">
              <a:off x="591733" y="2589514"/>
              <a:ext cx="2828925" cy="2570735"/>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p:cNvSpPr/>
          <p:nvPr/>
        </p:nvSpPr>
        <p:spPr>
          <a:xfrm rot="366853">
            <a:off x="10319880" y="2331669"/>
            <a:ext cx="1131471" cy="1323439"/>
          </a:xfrm>
          <a:prstGeom prst="rect">
            <a:avLst/>
          </a:prstGeom>
        </p:spPr>
        <p:txBody>
          <a:bodyPr wrap="square">
            <a:spAutoFit/>
          </a:bodyPr>
          <a:lstStyle/>
          <a:p>
            <a:pPr algn="r"/>
            <a:r>
              <a:rPr lang="en-US" sz="1600" dirty="0" smtClean="0">
                <a:solidFill>
                  <a:srgbClr val="702771"/>
                </a:solidFill>
                <a:latin typeface="Franklin Gothic Demi" panose="020B0703020102020204" pitchFamily="34" charset="0"/>
              </a:rPr>
              <a:t>Final Project &amp; Mini-Market Fair</a:t>
            </a:r>
            <a:endParaRPr lang="en-US" sz="1600" dirty="0"/>
          </a:p>
        </p:txBody>
      </p:sp>
      <p:sp>
        <p:nvSpPr>
          <p:cNvPr id="28" name="Rectangle 27"/>
          <p:cNvSpPr/>
          <p:nvPr/>
        </p:nvSpPr>
        <p:spPr>
          <a:xfrm rot="339388">
            <a:off x="10276622" y="1933149"/>
            <a:ext cx="1093569" cy="400110"/>
          </a:xfrm>
          <a:prstGeom prst="rect">
            <a:avLst/>
          </a:prstGeom>
        </p:spPr>
        <p:txBody>
          <a:bodyPr wrap="none">
            <a:spAutoFit/>
          </a:bodyPr>
          <a:lstStyle/>
          <a:p>
            <a:r>
              <a:rPr lang="en-US" sz="2000" b="1" dirty="0" smtClean="0">
                <a:solidFill>
                  <a:srgbClr val="FFC000"/>
                </a:solidFill>
                <a:latin typeface="Franklin Gothic Demi" panose="020B0703020102020204" pitchFamily="34" charset="0"/>
              </a:rPr>
              <a:t>Phase 4</a:t>
            </a:r>
            <a:endParaRPr lang="en-US" sz="2000" dirty="0">
              <a:solidFill>
                <a:srgbClr val="FFC000"/>
              </a:solidFill>
            </a:endParaRPr>
          </a:p>
        </p:txBody>
      </p:sp>
      <p:pic>
        <p:nvPicPr>
          <p:cNvPr id="29" name="Picture 2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53301" b="70503" l="76560" r="93640">
                        <a14:foregroundMark x1="80436" y1="65960" x2="80436" y2="65960"/>
                        <a14:foregroundMark x1="84373" y1="64082" x2="84373" y2="64082"/>
                        <a14:foregroundMark x1="87402" y1="62689" x2="87402" y2="62689"/>
                        <a14:foregroundMark x1="87644" y1="56572" x2="87644" y2="56572"/>
                      </a14:backgroundRemoval>
                    </a14:imgEffect>
                  </a14:imgLayer>
                </a14:imgProps>
              </a:ext>
              <a:ext uri="{28A0092B-C50C-407E-A947-70E740481C1C}">
                <a14:useLocalDpi xmlns:a14="http://schemas.microsoft.com/office/drawing/2010/main" val="0"/>
              </a:ext>
            </a:extLst>
          </a:blip>
          <a:srcRect l="76078" t="53632" r="6443" b="28889"/>
          <a:stretch/>
        </p:blipFill>
        <p:spPr>
          <a:xfrm rot="21322566">
            <a:off x="7373277" y="3418756"/>
            <a:ext cx="1011091" cy="1011091"/>
          </a:xfrm>
          <a:prstGeom prst="rect">
            <a:avLst/>
          </a:prstGeom>
        </p:spPr>
      </p:pic>
      <p:pic>
        <p:nvPicPr>
          <p:cNvPr id="30" name="Picture 29"/>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9300" t="52064" r="77367" b="31017"/>
          <a:stretch/>
        </p:blipFill>
        <p:spPr>
          <a:xfrm>
            <a:off x="9782553" y="2869893"/>
            <a:ext cx="802205" cy="1017923"/>
          </a:xfrm>
          <a:prstGeom prst="rect">
            <a:avLst/>
          </a:prstGeom>
        </p:spPr>
      </p:pic>
      <p:pic>
        <p:nvPicPr>
          <p:cNvPr id="31" name="Picture 30"/>
          <p:cNvPicPr>
            <a:picLocks noChangeAspect="1"/>
          </p:cNvPicPr>
          <p:nvPr/>
        </p:nvPicPr>
        <p:blipFill>
          <a:blip r:embed="rId7"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32355" y="1961295"/>
            <a:ext cx="2008963" cy="2008963"/>
          </a:xfrm>
          <a:prstGeom prst="rect">
            <a:avLst/>
          </a:prstGeom>
        </p:spPr>
      </p:pic>
      <p:pic>
        <p:nvPicPr>
          <p:cNvPr id="32" name="Picture 31"/>
          <p:cNvPicPr>
            <a:picLocks noChangeAspect="1"/>
          </p:cNvPicPr>
          <p:nvPr/>
        </p:nvPicPr>
        <p:blipFill>
          <a:blip r:embed="rId8"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333818" y="3157251"/>
            <a:ext cx="2760233" cy="2760233"/>
          </a:xfrm>
          <a:prstGeom prst="rect">
            <a:avLst/>
          </a:prstGeom>
        </p:spPr>
      </p:pic>
      <p:sp>
        <p:nvSpPr>
          <p:cNvPr id="33" name="Rounded Rectangle 32"/>
          <p:cNvSpPr/>
          <p:nvPr/>
        </p:nvSpPr>
        <p:spPr>
          <a:xfrm rot="21329884">
            <a:off x="2226111" y="2611737"/>
            <a:ext cx="1829774" cy="1798459"/>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rot="21356464">
            <a:off x="2572759" y="2664395"/>
            <a:ext cx="1202694" cy="1938992"/>
          </a:xfrm>
          <a:prstGeom prst="rect">
            <a:avLst/>
          </a:prstGeom>
          <a:noFill/>
        </p:spPr>
        <p:txBody>
          <a:bodyPr wrap="square" rtlCol="0">
            <a:spAutoFit/>
          </a:bodyPr>
          <a:lstStyle/>
          <a:p>
            <a:pPr algn="ctr"/>
            <a:r>
              <a:rPr lang="en-US" sz="1500" dirty="0" smtClean="0">
                <a:solidFill>
                  <a:schemeClr val="bg1"/>
                </a:solidFill>
                <a:latin typeface="Print Bold" panose="02000000000000000000" pitchFamily="2" charset="0"/>
              </a:rPr>
              <a:t>Creativity</a:t>
            </a:r>
          </a:p>
          <a:p>
            <a:pPr algn="ctr"/>
            <a:r>
              <a:rPr lang="en-US" sz="1500" dirty="0" smtClean="0">
                <a:solidFill>
                  <a:schemeClr val="bg1"/>
                </a:solidFill>
                <a:latin typeface="Print Bold" panose="02000000000000000000" pitchFamily="2" charset="0"/>
              </a:rPr>
              <a:t>Passion</a:t>
            </a:r>
          </a:p>
          <a:p>
            <a:pPr algn="ctr"/>
            <a:r>
              <a:rPr lang="en-US" sz="1500" dirty="0" smtClean="0">
                <a:solidFill>
                  <a:schemeClr val="bg1"/>
                </a:solidFill>
                <a:latin typeface="Print Bold" panose="02000000000000000000" pitchFamily="2" charset="0"/>
              </a:rPr>
              <a:t>Perseverance</a:t>
            </a:r>
          </a:p>
          <a:p>
            <a:pPr algn="ctr"/>
            <a:r>
              <a:rPr lang="en-US" sz="1500" dirty="0" smtClean="0">
                <a:solidFill>
                  <a:schemeClr val="bg1"/>
                </a:solidFill>
                <a:latin typeface="Print Bold" panose="02000000000000000000" pitchFamily="2" charset="0"/>
              </a:rPr>
              <a:t>Risk-Taking</a:t>
            </a:r>
          </a:p>
          <a:p>
            <a:pPr algn="ctr"/>
            <a:r>
              <a:rPr lang="en-US" sz="1500" dirty="0" smtClean="0">
                <a:solidFill>
                  <a:schemeClr val="bg1"/>
                </a:solidFill>
                <a:latin typeface="Print Bold" panose="02000000000000000000" pitchFamily="2" charset="0"/>
              </a:rPr>
              <a:t>Innovation</a:t>
            </a:r>
          </a:p>
          <a:p>
            <a:pPr algn="ctr"/>
            <a:r>
              <a:rPr lang="en-US" sz="1500" dirty="0" smtClean="0">
                <a:solidFill>
                  <a:schemeClr val="bg1"/>
                </a:solidFill>
                <a:latin typeface="Print Bold" panose="02000000000000000000" pitchFamily="2" charset="0"/>
              </a:rPr>
              <a:t>Envisioning</a:t>
            </a:r>
          </a:p>
          <a:p>
            <a:pPr algn="ctr"/>
            <a:r>
              <a:rPr lang="en-US" sz="1500" dirty="0" smtClean="0">
                <a:solidFill>
                  <a:schemeClr val="bg1"/>
                </a:solidFill>
                <a:latin typeface="Print Bold" panose="02000000000000000000" pitchFamily="2" charset="0"/>
              </a:rPr>
              <a:t>Ethics </a:t>
            </a:r>
          </a:p>
          <a:p>
            <a:pPr algn="ctr"/>
            <a:endParaRPr lang="en-US" sz="1500" dirty="0">
              <a:solidFill>
                <a:schemeClr val="bg1"/>
              </a:solidFill>
              <a:latin typeface="Print Bold" panose="02000000000000000000" pitchFamily="2" charset="0"/>
            </a:endParaRPr>
          </a:p>
        </p:txBody>
      </p:sp>
      <p:sp>
        <p:nvSpPr>
          <p:cNvPr id="35" name="Rounded Rectangle 34"/>
          <p:cNvSpPr/>
          <p:nvPr/>
        </p:nvSpPr>
        <p:spPr>
          <a:xfrm rot="366738">
            <a:off x="4708482" y="2507992"/>
            <a:ext cx="1829774" cy="1798459"/>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rot="393318">
            <a:off x="4792876" y="2672675"/>
            <a:ext cx="1702545" cy="1477328"/>
          </a:xfrm>
          <a:prstGeom prst="rect">
            <a:avLst/>
          </a:prstGeom>
          <a:noFill/>
        </p:spPr>
        <p:txBody>
          <a:bodyPr wrap="square" rtlCol="0">
            <a:spAutoFit/>
          </a:bodyPr>
          <a:lstStyle/>
          <a:p>
            <a:pPr algn="ctr"/>
            <a:r>
              <a:rPr lang="en-US" sz="1500" dirty="0" smtClean="0">
                <a:solidFill>
                  <a:schemeClr val="bg1"/>
                </a:solidFill>
                <a:latin typeface="Print Bold" panose="02000000000000000000" pitchFamily="2" charset="0"/>
              </a:rPr>
              <a:t>Teamwork </a:t>
            </a:r>
          </a:p>
          <a:p>
            <a:pPr algn="ctr"/>
            <a:r>
              <a:rPr lang="en-US" sz="1500" dirty="0" smtClean="0">
                <a:solidFill>
                  <a:schemeClr val="bg1"/>
                </a:solidFill>
                <a:latin typeface="Print Bold" panose="02000000000000000000" pitchFamily="2" charset="0"/>
              </a:rPr>
              <a:t>Communication </a:t>
            </a:r>
          </a:p>
          <a:p>
            <a:pPr algn="ctr"/>
            <a:r>
              <a:rPr lang="en-US" sz="1500" dirty="0" smtClean="0">
                <a:solidFill>
                  <a:schemeClr val="bg1"/>
                </a:solidFill>
                <a:latin typeface="Print Bold" panose="02000000000000000000" pitchFamily="2" charset="0"/>
              </a:rPr>
              <a:t>Networking</a:t>
            </a:r>
          </a:p>
          <a:p>
            <a:pPr algn="ctr"/>
            <a:r>
              <a:rPr lang="en-US" sz="1500" dirty="0" smtClean="0">
                <a:solidFill>
                  <a:schemeClr val="bg1"/>
                </a:solidFill>
                <a:latin typeface="Print Bold" panose="02000000000000000000" pitchFamily="2" charset="0"/>
              </a:rPr>
              <a:t>Presentation </a:t>
            </a:r>
          </a:p>
          <a:p>
            <a:pPr algn="ctr"/>
            <a:r>
              <a:rPr lang="en-US" sz="1500" dirty="0" smtClean="0">
                <a:solidFill>
                  <a:schemeClr val="bg1"/>
                </a:solidFill>
                <a:latin typeface="Print Bold" panose="02000000000000000000" pitchFamily="2" charset="0"/>
              </a:rPr>
              <a:t>Negotiation</a:t>
            </a:r>
          </a:p>
          <a:p>
            <a:pPr algn="ctr"/>
            <a:r>
              <a:rPr lang="en-US" sz="1500" dirty="0" smtClean="0">
                <a:solidFill>
                  <a:schemeClr val="bg1"/>
                </a:solidFill>
                <a:latin typeface="Print Bold" panose="02000000000000000000" pitchFamily="2" charset="0"/>
              </a:rPr>
              <a:t>Time </a:t>
            </a:r>
            <a:r>
              <a:rPr lang="en-US" sz="1500" dirty="0">
                <a:solidFill>
                  <a:schemeClr val="bg1"/>
                </a:solidFill>
                <a:latin typeface="Print Bold" panose="02000000000000000000" pitchFamily="2" charset="0"/>
              </a:rPr>
              <a:t>M</a:t>
            </a:r>
            <a:r>
              <a:rPr lang="en-US" sz="1500" dirty="0" smtClean="0">
                <a:solidFill>
                  <a:schemeClr val="bg1"/>
                </a:solidFill>
                <a:latin typeface="Print Bold" panose="02000000000000000000" pitchFamily="2" charset="0"/>
              </a:rPr>
              <a:t>anagement</a:t>
            </a:r>
          </a:p>
        </p:txBody>
      </p:sp>
      <p:sp>
        <p:nvSpPr>
          <p:cNvPr id="37" name="Rounded Rectangle 36"/>
          <p:cNvSpPr/>
          <p:nvPr/>
        </p:nvSpPr>
        <p:spPr>
          <a:xfrm rot="21329884">
            <a:off x="7219890" y="2554918"/>
            <a:ext cx="1829774" cy="1798459"/>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rot="21356464">
            <a:off x="7461684" y="2753412"/>
            <a:ext cx="1412597" cy="1477328"/>
          </a:xfrm>
          <a:prstGeom prst="rect">
            <a:avLst/>
          </a:prstGeom>
          <a:noFill/>
        </p:spPr>
        <p:txBody>
          <a:bodyPr wrap="square" rtlCol="0">
            <a:spAutoFit/>
          </a:bodyPr>
          <a:lstStyle/>
          <a:p>
            <a:pPr algn="ctr"/>
            <a:r>
              <a:rPr lang="en-US" sz="1500" dirty="0" smtClean="0">
                <a:solidFill>
                  <a:schemeClr val="bg1"/>
                </a:solidFill>
                <a:latin typeface="Print Bold" panose="02000000000000000000" pitchFamily="2" charset="0"/>
              </a:rPr>
              <a:t>Basic Economics</a:t>
            </a:r>
          </a:p>
          <a:p>
            <a:pPr algn="ctr"/>
            <a:r>
              <a:rPr lang="en-US" sz="1500" dirty="0" smtClean="0">
                <a:solidFill>
                  <a:schemeClr val="bg1"/>
                </a:solidFill>
                <a:latin typeface="Print Bold" panose="02000000000000000000" pitchFamily="2" charset="0"/>
              </a:rPr>
              <a:t>Basic Business </a:t>
            </a:r>
          </a:p>
          <a:p>
            <a:pPr algn="ctr"/>
            <a:r>
              <a:rPr lang="en-US" sz="1500" dirty="0" smtClean="0">
                <a:solidFill>
                  <a:schemeClr val="bg1"/>
                </a:solidFill>
                <a:latin typeface="Print Bold" panose="02000000000000000000" pitchFamily="2" charset="0"/>
              </a:rPr>
              <a:t>Competition </a:t>
            </a:r>
          </a:p>
          <a:p>
            <a:pPr algn="ctr"/>
            <a:r>
              <a:rPr lang="en-US" sz="1500" dirty="0" smtClean="0">
                <a:solidFill>
                  <a:schemeClr val="bg1"/>
                </a:solidFill>
                <a:latin typeface="Print Bold" panose="02000000000000000000" pitchFamily="2" charset="0"/>
              </a:rPr>
              <a:t>Marketing </a:t>
            </a:r>
          </a:p>
          <a:p>
            <a:pPr algn="ctr"/>
            <a:r>
              <a:rPr lang="en-US" sz="1500" dirty="0" smtClean="0">
                <a:solidFill>
                  <a:schemeClr val="bg1"/>
                </a:solidFill>
                <a:latin typeface="Print Bold" panose="02000000000000000000" pitchFamily="2" charset="0"/>
              </a:rPr>
              <a:t>Financial Planning</a:t>
            </a:r>
          </a:p>
          <a:p>
            <a:pPr algn="ctr"/>
            <a:r>
              <a:rPr lang="en-US" sz="1500" dirty="0" smtClean="0">
                <a:solidFill>
                  <a:schemeClr val="bg1"/>
                </a:solidFill>
                <a:latin typeface="Print Bold" panose="02000000000000000000" pitchFamily="2" charset="0"/>
              </a:rPr>
              <a:t>Business Planning</a:t>
            </a:r>
            <a:endParaRPr lang="en-US" sz="1500" dirty="0">
              <a:solidFill>
                <a:schemeClr val="bg1"/>
              </a:solidFill>
              <a:latin typeface="Print Bold" panose="02000000000000000000" pitchFamily="2" charset="0"/>
            </a:endParaRPr>
          </a:p>
        </p:txBody>
      </p:sp>
      <p:pic>
        <p:nvPicPr>
          <p:cNvPr id="39" name="Picture 38"/>
          <p:cNvPicPr>
            <a:picLocks noChangeAspect="1"/>
          </p:cNvPicPr>
          <p:nvPr/>
        </p:nvPicPr>
        <p:blipFill rotWithShape="1">
          <a:blip r:embed="rId9" cstate="print">
            <a:extLst>
              <a:ext uri="{28A0092B-C50C-407E-A947-70E740481C1C}">
                <a14:useLocalDpi xmlns:a14="http://schemas.microsoft.com/office/drawing/2010/main" val="0"/>
              </a:ext>
            </a:extLst>
          </a:blip>
          <a:srcRect l="11072" r="17091"/>
          <a:stretch/>
        </p:blipFill>
        <p:spPr>
          <a:xfrm rot="359692">
            <a:off x="9639236" y="2260158"/>
            <a:ext cx="1900265" cy="1765953"/>
          </a:xfrm>
          <a:prstGeom prst="flowChartAlternateProcess">
            <a:avLst/>
          </a:prstGeom>
        </p:spPr>
      </p:pic>
      <p:pic>
        <p:nvPicPr>
          <p:cNvPr id="40" name="Picture 39"/>
          <p:cNvPicPr>
            <a:picLocks noChangeAspect="1"/>
          </p:cNvPicPr>
          <p:nvPr/>
        </p:nvPicPr>
        <p:blipFill>
          <a:blip r:embed="rId10"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0322586" y="2336787"/>
            <a:ext cx="4273181" cy="4273181"/>
          </a:xfrm>
          <a:prstGeom prst="rect">
            <a:avLst/>
          </a:prstGeom>
        </p:spPr>
      </p:pic>
      <p:sp>
        <p:nvSpPr>
          <p:cNvPr id="41" name="Rectangle 40"/>
          <p:cNvSpPr/>
          <p:nvPr/>
        </p:nvSpPr>
        <p:spPr>
          <a:xfrm rot="369219">
            <a:off x="9683664" y="3304061"/>
            <a:ext cx="1757443" cy="646331"/>
          </a:xfrm>
          <a:prstGeom prst="rect">
            <a:avLst/>
          </a:prstGeom>
          <a:solidFill>
            <a:srgbClr val="6E266F">
              <a:alpha val="69804"/>
            </a:srgbClr>
          </a:solidFill>
        </p:spPr>
        <p:txBody>
          <a:bodyPr wrap="square">
            <a:spAutoFit/>
          </a:bodyPr>
          <a:lstStyle/>
          <a:p>
            <a:pPr algn="ctr"/>
            <a:r>
              <a:rPr lang="en-US" dirty="0" smtClean="0">
                <a:solidFill>
                  <a:schemeClr val="bg1"/>
                </a:solidFill>
                <a:latin typeface="Print Bold" panose="02000000000000000000" pitchFamily="2" charset="0"/>
              </a:rPr>
              <a:t>Putting knowledge into application</a:t>
            </a:r>
            <a:endParaRPr lang="en-US" dirty="0"/>
          </a:p>
        </p:txBody>
      </p:sp>
    </p:spTree>
    <p:extLst>
      <p:ext uri="{BB962C8B-B14F-4D97-AF65-F5344CB8AC3E}">
        <p14:creationId xmlns:p14="http://schemas.microsoft.com/office/powerpoint/2010/main" val="2619589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523"/>
          <a:stretch/>
        </p:blipFill>
        <p:spPr>
          <a:xfrm>
            <a:off x="0" y="48007"/>
            <a:ext cx="13749303" cy="6819722"/>
          </a:xfrm>
          <a:prstGeom prst="rect">
            <a:avLst/>
          </a:prstGeom>
        </p:spPr>
      </p:pic>
      <p:sp>
        <p:nvSpPr>
          <p:cNvPr id="6" name="Rectangle 5"/>
          <p:cNvSpPr/>
          <p:nvPr/>
        </p:nvSpPr>
        <p:spPr>
          <a:xfrm>
            <a:off x="453"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22805"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93225"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6898"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6376"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164"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 y="809509"/>
            <a:ext cx="7022341" cy="4873038"/>
          </a:xfrm>
          <a:prstGeom prst="rect">
            <a:avLst/>
          </a:prstGeom>
        </p:spPr>
      </p:pic>
      <p:sp>
        <p:nvSpPr>
          <p:cNvPr id="11" name="Rectangle 10"/>
          <p:cNvSpPr/>
          <p:nvPr/>
        </p:nvSpPr>
        <p:spPr>
          <a:xfrm>
            <a:off x="4616729" y="701419"/>
            <a:ext cx="6575667" cy="199098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5281738" y="200720"/>
            <a:ext cx="1012537"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ABOUT US</a:t>
            </a:r>
            <a:endParaRPr lang="en-US" sz="1600" b="1" dirty="0">
              <a:solidFill>
                <a:srgbClr val="6E266F"/>
              </a:solidFill>
              <a:latin typeface="Print Bold" panose="02000000000000000000" pitchFamily="2" charset="0"/>
            </a:endParaRPr>
          </a:p>
        </p:txBody>
      </p:sp>
      <p:sp>
        <p:nvSpPr>
          <p:cNvPr id="134" name="TextBox 133"/>
          <p:cNvSpPr txBox="1"/>
          <p:nvPr/>
        </p:nvSpPr>
        <p:spPr>
          <a:xfrm>
            <a:off x="6448370" y="199550"/>
            <a:ext cx="1372753" cy="338554"/>
          </a:xfrm>
          <a:prstGeom prst="rect">
            <a:avLst/>
          </a:prstGeom>
          <a:noFill/>
        </p:spPr>
        <p:txBody>
          <a:bodyPr wrap="square" rtlCol="0">
            <a:spAutoFit/>
          </a:bodyPr>
          <a:lstStyle/>
          <a:p>
            <a:r>
              <a:rPr lang="en-US" sz="1600" b="1" dirty="0" smtClean="0">
                <a:latin typeface="Print Bold" panose="02000000000000000000" pitchFamily="2" charset="0"/>
              </a:rPr>
              <a:t>PROGRAMMES</a:t>
            </a:r>
            <a:endParaRPr lang="en-US" sz="1600" b="1" dirty="0">
              <a:latin typeface="Print Bold" panose="02000000000000000000" pitchFamily="2" charset="0"/>
            </a:endParaRPr>
          </a:p>
        </p:txBody>
      </p:sp>
      <p:sp>
        <p:nvSpPr>
          <p:cNvPr id="135" name="TextBox 134"/>
          <p:cNvSpPr txBox="1"/>
          <p:nvPr/>
        </p:nvSpPr>
        <p:spPr>
          <a:xfrm>
            <a:off x="4552050" y="194073"/>
            <a:ext cx="762612" cy="338554"/>
          </a:xfrm>
          <a:prstGeom prst="rect">
            <a:avLst/>
          </a:prstGeom>
          <a:noFill/>
        </p:spPr>
        <p:txBody>
          <a:bodyPr wrap="square" rtlCol="0">
            <a:spAutoFit/>
          </a:bodyPr>
          <a:lstStyle/>
          <a:p>
            <a:r>
              <a:rPr lang="en-US" sz="1600" b="1" dirty="0" smtClean="0">
                <a:solidFill>
                  <a:schemeClr val="tx1">
                    <a:lumMod val="85000"/>
                    <a:lumOff val="15000"/>
                  </a:schemeClr>
                </a:solidFill>
                <a:latin typeface="Print Bold" panose="02000000000000000000" pitchFamily="2" charset="0"/>
              </a:rPr>
              <a:t>HOME</a:t>
            </a:r>
            <a:endParaRPr lang="en-US" sz="1600" b="1" dirty="0">
              <a:solidFill>
                <a:schemeClr val="tx1">
                  <a:lumMod val="85000"/>
                  <a:lumOff val="15000"/>
                </a:schemeClr>
              </a:solidFill>
              <a:latin typeface="Print Bold" panose="02000000000000000000" pitchFamily="2" charset="0"/>
            </a:endParaRPr>
          </a:p>
        </p:txBody>
      </p:sp>
      <p:sp>
        <p:nvSpPr>
          <p:cNvPr id="136" name="TextBox 135"/>
          <p:cNvSpPr txBox="1"/>
          <p:nvPr/>
        </p:nvSpPr>
        <p:spPr>
          <a:xfrm>
            <a:off x="7797617" y="206837"/>
            <a:ext cx="1372753" cy="338554"/>
          </a:xfrm>
          <a:prstGeom prst="rect">
            <a:avLst/>
          </a:prstGeom>
          <a:noFill/>
        </p:spPr>
        <p:txBody>
          <a:bodyPr wrap="square" rtlCol="0">
            <a:spAutoFit/>
          </a:bodyPr>
          <a:lstStyle/>
          <a:p>
            <a:r>
              <a:rPr lang="en-US" sz="1600" b="1" dirty="0" smtClean="0">
                <a:latin typeface="Print Bold" panose="02000000000000000000" pitchFamily="2" charset="0"/>
              </a:rPr>
              <a:t>SCHEDULE</a:t>
            </a:r>
            <a:endParaRPr lang="en-US" sz="1600" b="1" dirty="0">
              <a:latin typeface="Print Bold" panose="02000000000000000000" pitchFamily="2" charset="0"/>
            </a:endParaRPr>
          </a:p>
        </p:txBody>
      </p:sp>
      <p:sp>
        <p:nvSpPr>
          <p:cNvPr id="137" name="TextBox 136"/>
          <p:cNvSpPr txBox="1"/>
          <p:nvPr/>
        </p:nvSpPr>
        <p:spPr>
          <a:xfrm>
            <a:off x="8895398" y="202758"/>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51" name="TextBox 150"/>
          <p:cNvSpPr txBox="1"/>
          <p:nvPr/>
        </p:nvSpPr>
        <p:spPr>
          <a:xfrm>
            <a:off x="4828149" y="1147238"/>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VISION &amp; MISSION</a:t>
            </a:r>
            <a:endParaRPr lang="en-US" sz="1100" dirty="0">
              <a:solidFill>
                <a:schemeClr val="tx1">
                  <a:lumMod val="65000"/>
                  <a:lumOff val="35000"/>
                </a:schemeClr>
              </a:solidFill>
              <a:latin typeface="Print Bold" panose="02000000000000000000" pitchFamily="2" charset="0"/>
            </a:endParaRPr>
          </a:p>
        </p:txBody>
      </p:sp>
      <p:sp>
        <p:nvSpPr>
          <p:cNvPr id="153" name="TextBox 152"/>
          <p:cNvSpPr txBox="1"/>
          <p:nvPr/>
        </p:nvSpPr>
        <p:spPr>
          <a:xfrm>
            <a:off x="4828149" y="1475309"/>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PERSONALITY</a:t>
            </a:r>
            <a:endParaRPr lang="en-US" sz="1100" dirty="0">
              <a:solidFill>
                <a:schemeClr val="tx1">
                  <a:lumMod val="65000"/>
                  <a:lumOff val="35000"/>
                </a:schemeClr>
              </a:solidFill>
              <a:latin typeface="Print Bold" panose="02000000000000000000" pitchFamily="2" charset="0"/>
            </a:endParaRPr>
          </a:p>
        </p:txBody>
      </p:sp>
      <p:sp>
        <p:nvSpPr>
          <p:cNvPr id="155" name="TextBox 154"/>
          <p:cNvSpPr txBox="1"/>
          <p:nvPr/>
        </p:nvSpPr>
        <p:spPr>
          <a:xfrm>
            <a:off x="10438105" y="194073"/>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162" name="TextBox 161"/>
          <p:cNvSpPr txBox="1"/>
          <p:nvPr/>
        </p:nvSpPr>
        <p:spPr>
          <a:xfrm>
            <a:off x="4828149" y="1803380"/>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CENTRES</a:t>
            </a:r>
            <a:endParaRPr lang="en-US" sz="1100" dirty="0">
              <a:solidFill>
                <a:schemeClr val="tx1">
                  <a:lumMod val="65000"/>
                  <a:lumOff val="35000"/>
                </a:schemeClr>
              </a:solidFill>
              <a:latin typeface="Print Bold" panose="02000000000000000000" pitchFamily="2" charset="0"/>
            </a:endParaRPr>
          </a:p>
        </p:txBody>
      </p:sp>
      <p:sp>
        <p:nvSpPr>
          <p:cNvPr id="163" name="TextBox 162"/>
          <p:cNvSpPr txBox="1"/>
          <p:nvPr/>
        </p:nvSpPr>
        <p:spPr>
          <a:xfrm>
            <a:off x="4828149" y="2131232"/>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INSTRUCTORS</a:t>
            </a:r>
            <a:endParaRPr lang="en-US" sz="1100" dirty="0">
              <a:solidFill>
                <a:schemeClr val="tx1">
                  <a:lumMod val="65000"/>
                  <a:lumOff val="35000"/>
                </a:schemeClr>
              </a:solidFill>
              <a:latin typeface="Print Bold" panose="02000000000000000000" pitchFamily="2" charset="0"/>
            </a:endParaRPr>
          </a:p>
        </p:txBody>
      </p:sp>
      <p:cxnSp>
        <p:nvCxnSpPr>
          <p:cNvPr id="25" name="Straight Connector 24"/>
          <p:cNvCxnSpPr/>
          <p:nvPr/>
        </p:nvCxnSpPr>
        <p:spPr>
          <a:xfrm>
            <a:off x="4818421" y="1423919"/>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4828149" y="1769009"/>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4828149" y="2093078"/>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4831652" y="241037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6630533" y="786597"/>
            <a:ext cx="1284544" cy="261610"/>
          </a:xfrm>
          <a:prstGeom prst="rect">
            <a:avLst/>
          </a:prstGeom>
          <a:noFill/>
        </p:spPr>
        <p:txBody>
          <a:bodyPr wrap="square" rtlCol="0">
            <a:spAutoFit/>
          </a:bodyPr>
          <a:lstStyle/>
          <a:p>
            <a:r>
              <a:rPr lang="en-US" sz="1100" b="1" dirty="0" smtClean="0">
                <a:solidFill>
                  <a:schemeClr val="tx1">
                    <a:lumMod val="85000"/>
                    <a:lumOff val="15000"/>
                  </a:schemeClr>
                </a:solidFill>
                <a:latin typeface="Print Bold" panose="02000000000000000000" pitchFamily="2" charset="0"/>
              </a:rPr>
              <a:t>CEO’S MESSAGE</a:t>
            </a:r>
            <a:endParaRPr lang="en-US" sz="1100" b="1" dirty="0">
              <a:solidFill>
                <a:schemeClr val="tx1">
                  <a:lumMod val="85000"/>
                  <a:lumOff val="15000"/>
                </a:schemeClr>
              </a:solidFill>
              <a:latin typeface="Print Bold" panose="02000000000000000000" pitchFamily="2" charset="0"/>
            </a:endParaRPr>
          </a:p>
        </p:txBody>
      </p:sp>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37257" y="1009094"/>
            <a:ext cx="983781" cy="1304290"/>
          </a:xfrm>
          <a:prstGeom prst="rect">
            <a:avLst/>
          </a:prstGeom>
        </p:spPr>
      </p:pic>
      <p:sp>
        <p:nvSpPr>
          <p:cNvPr id="70" name="TextBox 69"/>
          <p:cNvSpPr txBox="1"/>
          <p:nvPr/>
        </p:nvSpPr>
        <p:spPr>
          <a:xfrm>
            <a:off x="6617085" y="2313503"/>
            <a:ext cx="1167084" cy="246221"/>
          </a:xfrm>
          <a:prstGeom prst="rect">
            <a:avLst/>
          </a:prstGeom>
          <a:noFill/>
        </p:spPr>
        <p:txBody>
          <a:bodyPr wrap="square" rtlCol="0">
            <a:spAutoFit/>
          </a:bodyPr>
          <a:lstStyle/>
          <a:p>
            <a:r>
              <a:rPr lang="en-US" sz="1000" dirty="0" smtClean="0">
                <a:latin typeface="Print Bold" panose="02000000000000000000" pitchFamily="2" charset="0"/>
              </a:rPr>
              <a:t>Mr. Suhaimi Salleh</a:t>
            </a:r>
            <a:endParaRPr lang="en-US" sz="1000" dirty="0">
              <a:latin typeface="Print Bold" panose="02000000000000000000" pitchFamily="2" charset="0"/>
            </a:endParaRPr>
          </a:p>
        </p:txBody>
      </p:sp>
      <p:sp>
        <p:nvSpPr>
          <p:cNvPr id="71" name="Rectangle 70"/>
          <p:cNvSpPr/>
          <p:nvPr/>
        </p:nvSpPr>
        <p:spPr>
          <a:xfrm>
            <a:off x="7816510" y="1058112"/>
            <a:ext cx="3026886" cy="1015663"/>
          </a:xfrm>
          <a:prstGeom prst="rect">
            <a:avLst/>
          </a:prstGeom>
        </p:spPr>
        <p:txBody>
          <a:bodyPr wrap="square">
            <a:spAutoFit/>
          </a:bodyPr>
          <a:lstStyle/>
          <a:p>
            <a:r>
              <a:rPr lang="en-US" sz="1000" dirty="0">
                <a:solidFill>
                  <a:schemeClr val="tx1">
                    <a:lumMod val="85000"/>
                    <a:lumOff val="15000"/>
                  </a:schemeClr>
                </a:solidFill>
                <a:latin typeface="Print Bold" panose="02000000000000000000" pitchFamily="50" charset="0"/>
              </a:rPr>
              <a:t>“Apart from financial literacy, it is also an important responsibility for parents to help their children grow emotionally and socially. We are certain that every single one of them has the ability and the potential to add value to the lives of others, in one way or another by being civil and responsible citizens of the world…”  </a:t>
            </a:r>
          </a:p>
        </p:txBody>
      </p:sp>
      <p:sp>
        <p:nvSpPr>
          <p:cNvPr id="95" name="TextBox 94"/>
          <p:cNvSpPr txBox="1"/>
          <p:nvPr/>
        </p:nvSpPr>
        <p:spPr>
          <a:xfrm>
            <a:off x="10052605" y="1960569"/>
            <a:ext cx="1019080" cy="246221"/>
          </a:xfrm>
          <a:prstGeom prst="rect">
            <a:avLst/>
          </a:prstGeom>
          <a:noFill/>
        </p:spPr>
        <p:txBody>
          <a:bodyPr wrap="square" rtlCol="0">
            <a:spAutoFit/>
          </a:bodyPr>
          <a:lstStyle/>
          <a:p>
            <a:r>
              <a:rPr lang="en-US" sz="1000" dirty="0" smtClean="0">
                <a:solidFill>
                  <a:srgbClr val="6E266F"/>
                </a:solidFill>
                <a:latin typeface="Print Bold" panose="02000000000000000000" pitchFamily="2" charset="0"/>
              </a:rPr>
              <a:t>read more…</a:t>
            </a:r>
            <a:endParaRPr lang="en-US" sz="1000" dirty="0">
              <a:solidFill>
                <a:srgbClr val="6E266F"/>
              </a:solidFill>
              <a:latin typeface="Print Bold" panose="02000000000000000000" pitchFamily="2" charset="0"/>
            </a:endParaRPr>
          </a:p>
        </p:txBody>
      </p:sp>
      <p:sp>
        <p:nvSpPr>
          <p:cNvPr id="168" name="TextBox 167"/>
          <p:cNvSpPr txBox="1"/>
          <p:nvPr/>
        </p:nvSpPr>
        <p:spPr>
          <a:xfrm>
            <a:off x="4837947" y="824944"/>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CEO’S MESSAGE</a:t>
            </a:r>
            <a:endParaRPr lang="en-US" sz="1100" dirty="0">
              <a:solidFill>
                <a:schemeClr val="tx1">
                  <a:lumMod val="65000"/>
                  <a:lumOff val="35000"/>
                </a:schemeClr>
              </a:solidFill>
              <a:latin typeface="Print Bold" panose="02000000000000000000" pitchFamily="2" charset="0"/>
            </a:endParaRPr>
          </a:p>
        </p:txBody>
      </p:sp>
      <p:cxnSp>
        <p:nvCxnSpPr>
          <p:cNvPr id="169" name="Straight Connector 168"/>
          <p:cNvCxnSpPr/>
          <p:nvPr/>
        </p:nvCxnSpPr>
        <p:spPr>
          <a:xfrm>
            <a:off x="4828219" y="1101625"/>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647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t="-1" b="28080"/>
          <a:stretch/>
        </p:blipFill>
        <p:spPr>
          <a:xfrm>
            <a:off x="-4275" y="48006"/>
            <a:ext cx="13749303" cy="6861949"/>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latin typeface="Print Bold" panose="02000000000000000000" pitchFamily="2" charset="0"/>
              </a:rPr>
              <a:t>PROGRAMMES</a:t>
            </a:r>
            <a:endParaRPr lang="en-US" sz="1600" b="1" dirty="0">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latin typeface="Print Bold" panose="02000000000000000000" pitchFamily="2" charset="0"/>
              </a:rPr>
              <a:t>SCHEDULE</a:t>
            </a:r>
            <a:endParaRPr lang="en-US" sz="1600" b="1" dirty="0">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8" name="Rounded Rectangle 7"/>
          <p:cNvSpPr/>
          <p:nvPr/>
        </p:nvSpPr>
        <p:spPr>
          <a:xfrm>
            <a:off x="1876807" y="1880164"/>
            <a:ext cx="10283930" cy="4406335"/>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2204619" y="2828537"/>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VISION &amp; MISSION</a:t>
            </a:r>
            <a:endParaRPr lang="en-US" sz="1100" dirty="0">
              <a:solidFill>
                <a:schemeClr val="tx1">
                  <a:lumMod val="65000"/>
                  <a:lumOff val="35000"/>
                </a:schemeClr>
              </a:solidFill>
              <a:latin typeface="Print Bold" panose="02000000000000000000" pitchFamily="2" charset="0"/>
            </a:endParaRPr>
          </a:p>
        </p:txBody>
      </p:sp>
      <p:sp>
        <p:nvSpPr>
          <p:cNvPr id="153" name="TextBox 152"/>
          <p:cNvSpPr txBox="1"/>
          <p:nvPr/>
        </p:nvSpPr>
        <p:spPr>
          <a:xfrm>
            <a:off x="2204619" y="3156608"/>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PERSONALITY</a:t>
            </a:r>
            <a:endParaRPr lang="en-US" sz="1100" dirty="0">
              <a:solidFill>
                <a:schemeClr val="tx1">
                  <a:lumMod val="65000"/>
                  <a:lumOff val="35000"/>
                </a:schemeClr>
              </a:solidFill>
              <a:latin typeface="Print Bold" panose="02000000000000000000" pitchFamily="2" charset="0"/>
            </a:endParaRPr>
          </a:p>
        </p:txBody>
      </p:sp>
      <p:sp>
        <p:nvSpPr>
          <p:cNvPr id="155" name="TextBox 154"/>
          <p:cNvSpPr txBox="1"/>
          <p:nvPr/>
        </p:nvSpPr>
        <p:spPr>
          <a:xfrm>
            <a:off x="2204619" y="3484679"/>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CENTRES</a:t>
            </a:r>
            <a:endParaRPr lang="en-US" sz="1100" dirty="0">
              <a:solidFill>
                <a:schemeClr val="tx1">
                  <a:lumMod val="65000"/>
                  <a:lumOff val="35000"/>
                </a:schemeClr>
              </a:solidFill>
              <a:latin typeface="Print Bold" panose="02000000000000000000" pitchFamily="2" charset="0"/>
            </a:endParaRPr>
          </a:p>
        </p:txBody>
      </p:sp>
      <p:sp>
        <p:nvSpPr>
          <p:cNvPr id="156" name="TextBox 155"/>
          <p:cNvSpPr txBox="1"/>
          <p:nvPr/>
        </p:nvSpPr>
        <p:spPr>
          <a:xfrm>
            <a:off x="2204619" y="3812531"/>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INSTRUCTORS</a:t>
            </a:r>
            <a:endParaRPr lang="en-US" sz="1100" dirty="0">
              <a:solidFill>
                <a:schemeClr val="tx1">
                  <a:lumMod val="65000"/>
                  <a:lumOff val="35000"/>
                </a:schemeClr>
              </a:solidFill>
              <a:latin typeface="Print Bold" panose="02000000000000000000" pitchFamily="2" charset="0"/>
            </a:endParaRPr>
          </a:p>
        </p:txBody>
      </p:sp>
      <p:cxnSp>
        <p:nvCxnSpPr>
          <p:cNvPr id="157" name="Straight Connector 156"/>
          <p:cNvCxnSpPr/>
          <p:nvPr/>
        </p:nvCxnSpPr>
        <p:spPr>
          <a:xfrm>
            <a:off x="2194891" y="3105218"/>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204619" y="3450308"/>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204619" y="377437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208122" y="4091676"/>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2214417" y="2506243"/>
            <a:ext cx="1284544" cy="261610"/>
          </a:xfrm>
          <a:prstGeom prst="rect">
            <a:avLst/>
          </a:prstGeom>
          <a:noFill/>
        </p:spPr>
        <p:txBody>
          <a:bodyPr wrap="square" rtlCol="0">
            <a:spAutoFit/>
          </a:bodyPr>
          <a:lstStyle/>
          <a:p>
            <a:r>
              <a:rPr lang="en-US" sz="1100" b="1" dirty="0" smtClean="0">
                <a:solidFill>
                  <a:schemeClr val="tx1">
                    <a:lumMod val="65000"/>
                    <a:lumOff val="35000"/>
                  </a:schemeClr>
                </a:solidFill>
                <a:latin typeface="Print Bold" panose="02000000000000000000" pitchFamily="2" charset="0"/>
              </a:rPr>
              <a:t>CEO’S MESSAGE</a:t>
            </a:r>
            <a:endParaRPr lang="en-US" sz="1100" b="1" dirty="0">
              <a:solidFill>
                <a:schemeClr val="tx1">
                  <a:lumMod val="65000"/>
                  <a:lumOff val="35000"/>
                </a:schemeClr>
              </a:solidFill>
              <a:latin typeface="Print Bold" panose="02000000000000000000" pitchFamily="2" charset="0"/>
            </a:endParaRPr>
          </a:p>
        </p:txBody>
      </p:sp>
      <p:cxnSp>
        <p:nvCxnSpPr>
          <p:cNvPr id="162" name="Straight Connector 161"/>
          <p:cNvCxnSpPr/>
          <p:nvPr/>
        </p:nvCxnSpPr>
        <p:spPr>
          <a:xfrm>
            <a:off x="2204689" y="2782924"/>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pic>
        <p:nvPicPr>
          <p:cNvPr id="171" name="Picture 1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30935" y="2973389"/>
            <a:ext cx="1372607" cy="1819793"/>
          </a:xfrm>
          <a:prstGeom prst="rect">
            <a:avLst/>
          </a:prstGeom>
        </p:spPr>
      </p:pic>
      <p:sp>
        <p:nvSpPr>
          <p:cNvPr id="172" name="TextBox 171"/>
          <p:cNvSpPr txBox="1"/>
          <p:nvPr/>
        </p:nvSpPr>
        <p:spPr>
          <a:xfrm>
            <a:off x="4082847" y="4833338"/>
            <a:ext cx="1536828" cy="276999"/>
          </a:xfrm>
          <a:prstGeom prst="rect">
            <a:avLst/>
          </a:prstGeom>
          <a:noFill/>
        </p:spPr>
        <p:txBody>
          <a:bodyPr wrap="square" rtlCol="0">
            <a:spAutoFit/>
          </a:bodyPr>
          <a:lstStyle/>
          <a:p>
            <a:r>
              <a:rPr lang="en-US" sz="1200" dirty="0" smtClean="0">
                <a:latin typeface="Print Bold" panose="02000000000000000000" pitchFamily="2" charset="0"/>
              </a:rPr>
              <a:t>Mr. Suhaimi Salleh</a:t>
            </a:r>
            <a:endParaRPr lang="en-US" sz="1200" dirty="0">
              <a:latin typeface="Print Bold" panose="02000000000000000000" pitchFamily="2" charset="0"/>
            </a:endParaRPr>
          </a:p>
        </p:txBody>
      </p:sp>
      <p:sp>
        <p:nvSpPr>
          <p:cNvPr id="173" name="Flowchart: Manual Input 172"/>
          <p:cNvSpPr/>
          <p:nvPr/>
        </p:nvSpPr>
        <p:spPr>
          <a:xfrm flipH="1">
            <a:off x="1485520" y="1641084"/>
            <a:ext cx="1787284"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620400" y="1747030"/>
            <a:ext cx="1404552" cy="461665"/>
          </a:xfrm>
          <a:prstGeom prst="rect">
            <a:avLst/>
          </a:prstGeom>
        </p:spPr>
        <p:txBody>
          <a:bodyPr wrap="none">
            <a:spAutoFit/>
          </a:bodyPr>
          <a:lstStyle/>
          <a:p>
            <a:r>
              <a:rPr lang="en-US" sz="2400" b="1" dirty="0" smtClean="0">
                <a:solidFill>
                  <a:schemeClr val="bg1"/>
                </a:solidFill>
                <a:latin typeface="Franklin Gothic Demi" panose="020B0703020102020204" pitchFamily="34" charset="0"/>
              </a:rPr>
              <a:t>About Us</a:t>
            </a:r>
            <a:endParaRPr lang="en-US" sz="2400" dirty="0">
              <a:latin typeface="Franklin Gothic Demi" panose="020B0703020102020204" pitchFamily="34" charset="0"/>
            </a:endParaRPr>
          </a:p>
        </p:txBody>
      </p:sp>
      <p:pic>
        <p:nvPicPr>
          <p:cNvPr id="177" name="Picture 176"/>
          <p:cNvPicPr>
            <a:picLocks noChangeAspect="1"/>
          </p:cNvPicPr>
          <p:nvPr/>
        </p:nvPicPr>
        <p:blipFill>
          <a:blip r:embed="rId6"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408406" y="4103128"/>
            <a:ext cx="2760233" cy="2760233"/>
          </a:xfrm>
          <a:prstGeom prst="rect">
            <a:avLst/>
          </a:prstGeom>
        </p:spPr>
      </p:pic>
      <p:sp>
        <p:nvSpPr>
          <p:cNvPr id="59" name="Rectangle 58"/>
          <p:cNvSpPr/>
          <p:nvPr/>
        </p:nvSpPr>
        <p:spPr>
          <a:xfrm>
            <a:off x="3964161" y="2313011"/>
            <a:ext cx="1401407" cy="646331"/>
          </a:xfrm>
          <a:prstGeom prst="rect">
            <a:avLst/>
          </a:prstGeom>
        </p:spPr>
        <p:txBody>
          <a:bodyPr wrap="square">
            <a:spAutoFit/>
          </a:bodyPr>
          <a:lstStyle/>
          <a:p>
            <a:r>
              <a:rPr lang="en-US" b="1" dirty="0" smtClean="0">
                <a:solidFill>
                  <a:srgbClr val="6E266F"/>
                </a:solidFill>
                <a:latin typeface="Franklin Gothic Demi" panose="020B0703020102020204" pitchFamily="34" charset="0"/>
              </a:rPr>
              <a:t>CEO’S MESSAGE</a:t>
            </a:r>
            <a:endParaRPr lang="en-US" dirty="0"/>
          </a:p>
        </p:txBody>
      </p:sp>
      <p:sp>
        <p:nvSpPr>
          <p:cNvPr id="178" name="TextBox 177"/>
          <p:cNvSpPr txBox="1"/>
          <p:nvPr/>
        </p:nvSpPr>
        <p:spPr>
          <a:xfrm>
            <a:off x="5373613" y="202522"/>
            <a:ext cx="1012537"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ABOUT US</a:t>
            </a:r>
            <a:endParaRPr lang="en-US" sz="1600" b="1" dirty="0">
              <a:solidFill>
                <a:srgbClr val="6E266F"/>
              </a:solidFill>
              <a:latin typeface="Print Bold" panose="02000000000000000000" pitchFamily="2" charset="0"/>
            </a:endParaRPr>
          </a:p>
        </p:txBody>
      </p:sp>
      <p:sp>
        <p:nvSpPr>
          <p:cNvPr id="179" name="TextBox 178"/>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cxnSp>
        <p:nvCxnSpPr>
          <p:cNvPr id="180" name="Straight Connector 179"/>
          <p:cNvCxnSpPr/>
          <p:nvPr/>
        </p:nvCxnSpPr>
        <p:spPr>
          <a:xfrm>
            <a:off x="3677825" y="1890554"/>
            <a:ext cx="0" cy="43891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81" name="Picture 180"/>
          <p:cNvPicPr>
            <a:picLocks noChangeAspect="1"/>
          </p:cNvPicPr>
          <p:nvPr/>
        </p:nvPicPr>
        <p:blipFill rotWithShape="1">
          <a:blip r:embed="rId7"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182" name="Picture 181"/>
          <p:cNvPicPr>
            <a:picLocks noChangeAspect="1"/>
          </p:cNvPicPr>
          <p:nvPr/>
        </p:nvPicPr>
        <p:blipFill rotWithShape="1">
          <a:blip r:embed="rId7"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183" name="Oval 182"/>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4" name="Group 183"/>
          <p:cNvGrpSpPr/>
          <p:nvPr/>
        </p:nvGrpSpPr>
        <p:grpSpPr>
          <a:xfrm>
            <a:off x="2280719" y="7635246"/>
            <a:ext cx="2720657" cy="2628158"/>
            <a:chOff x="5539323" y="7766999"/>
            <a:chExt cx="2720657" cy="2516329"/>
          </a:xfrm>
        </p:grpSpPr>
        <p:sp>
          <p:nvSpPr>
            <p:cNvPr id="185" name="Rectangle 184"/>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3" name="Rectangle 192"/>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194" name="Rectangle 193"/>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Flowchart: Manual Input 194"/>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197" name="Rectangle 196"/>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198" name="Rectangle 197"/>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199" name="Rounded Rectangle 198"/>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203" name="Isosceles Triangle 202"/>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Isosceles Triangle 203"/>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206" name="Rectangle 205"/>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5689877" y="2279463"/>
            <a:ext cx="5996625" cy="6468309"/>
          </a:xfrm>
          <a:prstGeom prst="rect">
            <a:avLst/>
          </a:prstGeom>
        </p:spPr>
        <p:txBody>
          <a:bodyPr wrap="square">
            <a:spAutoFit/>
          </a:bodyPr>
          <a:lstStyle/>
          <a:p>
            <a:pPr>
              <a:lnSpc>
                <a:spcPct val="115000"/>
              </a:lnSpc>
              <a:spcAft>
                <a:spcPts val="800"/>
              </a:spcAft>
            </a:pPr>
            <a:r>
              <a:rPr lang="en-US" sz="1050"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It was not too long ago when the Singapore government </a:t>
            </a:r>
            <a:r>
              <a:rPr lang="en-US" sz="105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realised</a:t>
            </a:r>
            <a:r>
              <a:rPr lang="en-US" sz="105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a:t>
            </a:r>
            <a:r>
              <a:rPr lang="en-US" sz="1050"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that the spirit of entrepreneurship was lacking in the city state. Our leaders had the vision of Singapore to become a Smart Nation. But to </a:t>
            </a:r>
            <a:r>
              <a:rPr lang="en-US" sz="1050" dirty="0" err="1">
                <a:solidFill>
                  <a:srgbClr val="333333"/>
                </a:solidFill>
                <a:latin typeface="Print Bold" panose="02000000000000000000" pitchFamily="2" charset="0"/>
                <a:ea typeface="Calibri" panose="020F0502020204030204" pitchFamily="34" charset="0"/>
                <a:cs typeface="Lucida Sans Unicode" panose="020B0602030504020204" pitchFamily="34" charset="0"/>
              </a:rPr>
              <a:t>actualise</a:t>
            </a:r>
            <a:r>
              <a:rPr lang="en-US" sz="1050"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 that vision, we needed an entrepreneurial culture. A culture that dares to dream, dares to fail and dares to take on big challenges.</a:t>
            </a:r>
            <a:endParaRPr lang="en-US" sz="1050" dirty="0">
              <a:latin typeface="Print Bold" panose="02000000000000000000" pitchFamily="2" charset="0"/>
              <a:ea typeface="Calibri" panose="020F0502020204030204" pitchFamily="34" charset="0"/>
              <a:cs typeface="Times New Roman" panose="02020603050405020304" pitchFamily="18" charset="0"/>
            </a:endParaRPr>
          </a:p>
          <a:p>
            <a:pPr>
              <a:lnSpc>
                <a:spcPct val="115000"/>
              </a:lnSpc>
              <a:spcAft>
                <a:spcPts val="800"/>
              </a:spcAft>
            </a:pPr>
            <a:r>
              <a:rPr lang="en-US" sz="105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Our </a:t>
            </a:r>
            <a:r>
              <a:rPr lang="en-US" sz="1050"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mission in JOE is to provide a unique learning experience to children in helping them develop an entrepreneurial mindset through experiential learning in order for them to add significant value to the world.</a:t>
            </a:r>
            <a:endParaRPr lang="en-US" sz="1050" dirty="0">
              <a:latin typeface="Print Bold" panose="02000000000000000000" pitchFamily="2" charset="0"/>
              <a:ea typeface="Calibri" panose="020F0502020204030204" pitchFamily="34" charset="0"/>
              <a:cs typeface="Times New Roman" panose="02020603050405020304" pitchFamily="18" charset="0"/>
            </a:endParaRPr>
          </a:p>
          <a:p>
            <a:pPr>
              <a:lnSpc>
                <a:spcPct val="115000"/>
              </a:lnSpc>
              <a:spcAft>
                <a:spcPts val="800"/>
              </a:spcAft>
            </a:pPr>
            <a:r>
              <a:rPr lang="en-US" sz="1050"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JOE was designed to create awareness amongst children to think out-of-the-box and not be limited in how they approach and solve problems. As these children grow up, they will be dealing with problems that no one has solved before. Therefore, a creative and entrepreneurial mindset will truly be an asset for life. Which is why in JOE, we encourage students to see problems as opportunities instead of a burden. The developers of JOE believes in a non-conformist thinking where students are given a conducive environment and latitude to think-out-of-the-box and exercise their thinking skills and innovative spirit. The common method of instruction in JOE is to question. We probe children with questions and at the same time, get them to ask questions. We believe that a questioning attitude will help to open up their minds.</a:t>
            </a:r>
            <a:endParaRPr lang="en-US" sz="1050" dirty="0">
              <a:latin typeface="Print Bold" panose="02000000000000000000" pitchFamily="2" charset="0"/>
              <a:ea typeface="Calibri" panose="020F0502020204030204" pitchFamily="34" charset="0"/>
              <a:cs typeface="Times New Roman" panose="02020603050405020304" pitchFamily="18" charset="0"/>
            </a:endParaRPr>
          </a:p>
          <a:p>
            <a:pPr>
              <a:lnSpc>
                <a:spcPct val="115000"/>
              </a:lnSpc>
              <a:spcAft>
                <a:spcPts val="800"/>
              </a:spcAft>
            </a:pPr>
            <a:r>
              <a:rPr lang="en-US" sz="1050"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It is a common misconception that entrepreneurship is synonymous to financial literacy. Entrepreneurship is a </a:t>
            </a:r>
            <a:r>
              <a:rPr lang="en-US" sz="1050" b="1"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mindset</a:t>
            </a:r>
            <a:r>
              <a:rPr lang="en-US" sz="1050"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 more than anything else. Journey of Entrepreneurship is not just about financial literacy, but it has been designed to include both </a:t>
            </a:r>
            <a:r>
              <a:rPr lang="en-US" sz="105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soft skills and </a:t>
            </a:r>
            <a:r>
              <a:rPr lang="en-US" sz="1050"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financial </a:t>
            </a:r>
            <a:r>
              <a:rPr lang="en-US" sz="105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literacy. </a:t>
            </a:r>
            <a:r>
              <a:rPr lang="en-US" sz="1050" dirty="0" smtClean="0">
                <a:latin typeface="Print Bold" panose="02000000000000000000" pitchFamily="2" charset="0"/>
                <a:ea typeface="Calibri" panose="020F0502020204030204" pitchFamily="34" charset="0"/>
                <a:cs typeface="Times New Roman" panose="02020603050405020304" pitchFamily="18" charset="0"/>
              </a:rPr>
              <a:t>Apart </a:t>
            </a:r>
            <a:r>
              <a:rPr lang="en-US" sz="1050" dirty="0">
                <a:latin typeface="Print Bold" panose="02000000000000000000" pitchFamily="2" charset="0"/>
                <a:ea typeface="Calibri" panose="020F0502020204030204" pitchFamily="34" charset="0"/>
                <a:cs typeface="Times New Roman" panose="02020603050405020304" pitchFamily="18" charset="0"/>
              </a:rPr>
              <a:t>from financial literacy, it is also an important responsibility for parents to help their children grow emotionally and socially. We are certain that every single one of them has the ability and the potential to add value to the lives of others, in one way or another by being civil and responsible citizens of the world. </a:t>
            </a:r>
          </a:p>
          <a:p>
            <a:pPr>
              <a:lnSpc>
                <a:spcPct val="115000"/>
              </a:lnSpc>
              <a:spcAft>
                <a:spcPts val="800"/>
              </a:spcAft>
            </a:pPr>
            <a:r>
              <a:rPr lang="en-US" sz="105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We </a:t>
            </a:r>
            <a:r>
              <a:rPr lang="en-US" sz="1050"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want our children to grow up making decisions that are not merely based on money but crafted by their passion or desire to make an impact to society. Money is a means – not an end. Create a forgiving environment – one that does not diminish a child’s sense of well-being when they fail. This is detrimental to promoting entrepreneurship. An environment which celebrates people who have tried but failed is instrumental in creating an entrepreneurial landscape in the world.</a:t>
            </a:r>
            <a:endParaRPr lang="en-US" sz="1050" dirty="0">
              <a:latin typeface="Print Bold" panose="02000000000000000000" pitchFamily="2" charset="0"/>
              <a:ea typeface="Calibri" panose="020F0502020204030204" pitchFamily="34" charset="0"/>
              <a:cs typeface="Times New Roman" panose="02020603050405020304" pitchFamily="18" charset="0"/>
            </a:endParaRPr>
          </a:p>
          <a:p>
            <a:pPr>
              <a:lnSpc>
                <a:spcPct val="115000"/>
              </a:lnSpc>
              <a:spcAft>
                <a:spcPts val="800"/>
              </a:spcAft>
            </a:pPr>
            <a:r>
              <a:rPr lang="en-US" sz="1050"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This world is not problem-free. It was never meant to be. But it is unsettling how we see more and more problems as the world matures. Poverty, global warming, pollution, energy crisis, starvation… the list goes on. We do not want to be the generation that is known to have conveniently handed over a list of problems to the next generations to come. Yes, problems are inevitable. But what if we could do the future a service and hand them over a solution “package”? A “package” that leads to breakthrough solutions in overcoming problems of the future. That “package” would be an entrepreneurial mindset</a:t>
            </a:r>
            <a:r>
              <a:rPr lang="en-US" sz="105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a:t>
            </a:r>
          </a:p>
          <a:p>
            <a:pPr>
              <a:lnSpc>
                <a:spcPct val="115000"/>
              </a:lnSpc>
              <a:spcAft>
                <a:spcPts val="800"/>
              </a:spcAft>
            </a:pPr>
            <a:r>
              <a:rPr lang="en-US" sz="1100" b="1"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Suhaimi Salleh</a:t>
            </a:r>
            <a:r>
              <a:rPr lang="en-US" sz="1100" b="1" dirty="0" smtClean="0">
                <a:latin typeface="Print Bold" panose="02000000000000000000" pitchFamily="2" charset="0"/>
                <a:ea typeface="Calibri" panose="020F0502020204030204" pitchFamily="34" charset="0"/>
                <a:cs typeface="Times New Roman" panose="02020603050405020304" pitchFamily="18" charset="0"/>
              </a:rPr>
              <a:t>, CEO </a:t>
            </a:r>
            <a:endParaRPr lang="en-US" sz="1100" b="1"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endParaRPr>
          </a:p>
        </p:txBody>
      </p:sp>
      <p:sp>
        <p:nvSpPr>
          <p:cNvPr id="207" name="Rectangle 206"/>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209" name="TextBox 208"/>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210" name="Rectangle 209"/>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211" name="TextBox 210"/>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212" name="Rectangle 211"/>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214" name="TextBox 213"/>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816597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733"/>
          <a:stretch/>
        </p:blipFill>
        <p:spPr>
          <a:xfrm>
            <a:off x="-4275" y="48006"/>
            <a:ext cx="13749303" cy="6799603"/>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latin typeface="Print Bold" panose="02000000000000000000" pitchFamily="2" charset="0"/>
              </a:rPr>
              <a:t>PROGRAMMES</a:t>
            </a:r>
            <a:endParaRPr lang="en-US" sz="1600" b="1" dirty="0">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latin typeface="Print Bold" panose="02000000000000000000" pitchFamily="2" charset="0"/>
              </a:rPr>
              <a:t>SCHEDULE</a:t>
            </a:r>
            <a:endParaRPr lang="en-US" sz="1600" b="1" dirty="0">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8" name="Rounded Rectangle 7"/>
          <p:cNvSpPr/>
          <p:nvPr/>
        </p:nvSpPr>
        <p:spPr>
          <a:xfrm>
            <a:off x="1876807" y="1880164"/>
            <a:ext cx="10283930" cy="4447439"/>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2204619" y="2828537"/>
            <a:ext cx="1284544" cy="261610"/>
          </a:xfrm>
          <a:prstGeom prst="rect">
            <a:avLst/>
          </a:prstGeom>
          <a:noFill/>
        </p:spPr>
        <p:txBody>
          <a:bodyPr wrap="square" rtlCol="0">
            <a:spAutoFit/>
          </a:bodyPr>
          <a:lstStyle/>
          <a:p>
            <a:r>
              <a:rPr lang="en-US" sz="1100" b="1" dirty="0" smtClean="0">
                <a:solidFill>
                  <a:schemeClr val="tx1">
                    <a:lumMod val="65000"/>
                    <a:lumOff val="35000"/>
                  </a:schemeClr>
                </a:solidFill>
                <a:latin typeface="Print Bold" panose="02000000000000000000" pitchFamily="2" charset="0"/>
              </a:rPr>
              <a:t>VISION &amp; MISSION</a:t>
            </a:r>
            <a:endParaRPr lang="en-US" sz="1100" b="1" dirty="0">
              <a:solidFill>
                <a:schemeClr val="tx1">
                  <a:lumMod val="65000"/>
                  <a:lumOff val="35000"/>
                </a:schemeClr>
              </a:solidFill>
              <a:latin typeface="Print Bold" panose="02000000000000000000" pitchFamily="2" charset="0"/>
            </a:endParaRPr>
          </a:p>
        </p:txBody>
      </p:sp>
      <p:sp>
        <p:nvSpPr>
          <p:cNvPr id="153" name="TextBox 152"/>
          <p:cNvSpPr txBox="1"/>
          <p:nvPr/>
        </p:nvSpPr>
        <p:spPr>
          <a:xfrm>
            <a:off x="2204619" y="3156608"/>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PERSONALITY</a:t>
            </a:r>
            <a:endParaRPr lang="en-US" sz="1100" dirty="0">
              <a:solidFill>
                <a:schemeClr val="tx1">
                  <a:lumMod val="65000"/>
                  <a:lumOff val="35000"/>
                </a:schemeClr>
              </a:solidFill>
              <a:latin typeface="Print Bold" panose="02000000000000000000" pitchFamily="2" charset="0"/>
            </a:endParaRPr>
          </a:p>
        </p:txBody>
      </p:sp>
      <p:sp>
        <p:nvSpPr>
          <p:cNvPr id="155" name="TextBox 154"/>
          <p:cNvSpPr txBox="1"/>
          <p:nvPr/>
        </p:nvSpPr>
        <p:spPr>
          <a:xfrm>
            <a:off x="2204619" y="3484679"/>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CENTRES</a:t>
            </a:r>
            <a:endParaRPr lang="en-US" sz="1100" dirty="0">
              <a:solidFill>
                <a:schemeClr val="tx1">
                  <a:lumMod val="65000"/>
                  <a:lumOff val="35000"/>
                </a:schemeClr>
              </a:solidFill>
              <a:latin typeface="Print Bold" panose="02000000000000000000" pitchFamily="2" charset="0"/>
            </a:endParaRPr>
          </a:p>
        </p:txBody>
      </p:sp>
      <p:sp>
        <p:nvSpPr>
          <p:cNvPr id="156" name="TextBox 155"/>
          <p:cNvSpPr txBox="1"/>
          <p:nvPr/>
        </p:nvSpPr>
        <p:spPr>
          <a:xfrm>
            <a:off x="2204619" y="3812531"/>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INSTRUCTORS</a:t>
            </a:r>
            <a:endParaRPr lang="en-US" sz="1100" dirty="0">
              <a:solidFill>
                <a:schemeClr val="tx1">
                  <a:lumMod val="65000"/>
                  <a:lumOff val="35000"/>
                </a:schemeClr>
              </a:solidFill>
              <a:latin typeface="Print Bold" panose="02000000000000000000" pitchFamily="2" charset="0"/>
            </a:endParaRPr>
          </a:p>
        </p:txBody>
      </p:sp>
      <p:cxnSp>
        <p:nvCxnSpPr>
          <p:cNvPr id="157" name="Straight Connector 156"/>
          <p:cNvCxnSpPr/>
          <p:nvPr/>
        </p:nvCxnSpPr>
        <p:spPr>
          <a:xfrm>
            <a:off x="2194891" y="3105218"/>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204619" y="3450308"/>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204619" y="377437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208122" y="4091676"/>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2214417" y="2506243"/>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CEO’S MESSAGE</a:t>
            </a:r>
            <a:endParaRPr lang="en-US" sz="1100" dirty="0">
              <a:solidFill>
                <a:schemeClr val="tx1">
                  <a:lumMod val="65000"/>
                  <a:lumOff val="35000"/>
                </a:schemeClr>
              </a:solidFill>
              <a:latin typeface="Print Bold" panose="02000000000000000000" pitchFamily="2" charset="0"/>
            </a:endParaRPr>
          </a:p>
        </p:txBody>
      </p:sp>
      <p:cxnSp>
        <p:nvCxnSpPr>
          <p:cNvPr id="162" name="Straight Connector 161"/>
          <p:cNvCxnSpPr/>
          <p:nvPr/>
        </p:nvCxnSpPr>
        <p:spPr>
          <a:xfrm>
            <a:off x="2204689" y="2782924"/>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3974882" y="2337835"/>
            <a:ext cx="1718367" cy="369332"/>
          </a:xfrm>
          <a:prstGeom prst="rect">
            <a:avLst/>
          </a:prstGeom>
          <a:noFill/>
        </p:spPr>
        <p:txBody>
          <a:bodyPr wrap="square" rtlCol="0">
            <a:spAutoFit/>
          </a:bodyPr>
          <a:lstStyle/>
          <a:p>
            <a:r>
              <a:rPr lang="en-US" b="1" dirty="0" smtClean="0">
                <a:solidFill>
                  <a:srgbClr val="6E266F"/>
                </a:solidFill>
                <a:latin typeface="Franklin Gothic Demi" panose="020B0703020102020204" pitchFamily="34" charset="0"/>
              </a:rPr>
              <a:t>VISION</a:t>
            </a:r>
            <a:endParaRPr lang="en-US" b="1" dirty="0">
              <a:solidFill>
                <a:srgbClr val="6E266F"/>
              </a:solidFill>
              <a:latin typeface="Franklin Gothic Demi" panose="020B0703020102020204" pitchFamily="34" charset="0"/>
            </a:endParaRPr>
          </a:p>
        </p:txBody>
      </p:sp>
      <p:cxnSp>
        <p:nvCxnSpPr>
          <p:cNvPr id="50" name="Straight Connector 49"/>
          <p:cNvCxnSpPr/>
          <p:nvPr/>
        </p:nvCxnSpPr>
        <p:spPr>
          <a:xfrm>
            <a:off x="3677825" y="1890554"/>
            <a:ext cx="0" cy="43891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73" name="Flowchart: Manual Input 172"/>
          <p:cNvSpPr/>
          <p:nvPr/>
        </p:nvSpPr>
        <p:spPr>
          <a:xfrm flipH="1">
            <a:off x="1485520" y="1641084"/>
            <a:ext cx="1787284"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620400" y="1747030"/>
            <a:ext cx="1404552" cy="461665"/>
          </a:xfrm>
          <a:prstGeom prst="rect">
            <a:avLst/>
          </a:prstGeom>
        </p:spPr>
        <p:txBody>
          <a:bodyPr wrap="none">
            <a:spAutoFit/>
          </a:bodyPr>
          <a:lstStyle/>
          <a:p>
            <a:r>
              <a:rPr lang="en-US" sz="2400" b="1" dirty="0" smtClean="0">
                <a:solidFill>
                  <a:schemeClr val="bg1"/>
                </a:solidFill>
                <a:latin typeface="Franklin Gothic Demi" panose="020B0703020102020204" pitchFamily="34" charset="0"/>
              </a:rPr>
              <a:t>About Us</a:t>
            </a:r>
            <a:endParaRPr lang="en-US" sz="2400" dirty="0">
              <a:latin typeface="Franklin Gothic Demi" panose="020B0703020102020204" pitchFamily="34" charset="0"/>
            </a:endParaRPr>
          </a:p>
        </p:txBody>
      </p:sp>
      <p:pic>
        <p:nvPicPr>
          <p:cNvPr id="34" name="Picture 33"/>
          <p:cNvPicPr>
            <a:picLocks noChangeAspect="1"/>
          </p:cNvPicPr>
          <p:nvPr/>
        </p:nvPicPr>
        <p:blipFill>
          <a:blip r:embed="rId5"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408406" y="4103128"/>
            <a:ext cx="2760233" cy="2760233"/>
          </a:xfrm>
          <a:prstGeom prst="rect">
            <a:avLst/>
          </a:prstGeom>
        </p:spPr>
      </p:pic>
      <p:sp>
        <p:nvSpPr>
          <p:cNvPr id="35" name="TextBox 34"/>
          <p:cNvSpPr txBox="1"/>
          <p:nvPr/>
        </p:nvSpPr>
        <p:spPr>
          <a:xfrm>
            <a:off x="3994167" y="3222667"/>
            <a:ext cx="1718367" cy="369332"/>
          </a:xfrm>
          <a:prstGeom prst="rect">
            <a:avLst/>
          </a:prstGeom>
          <a:noFill/>
        </p:spPr>
        <p:txBody>
          <a:bodyPr wrap="square" rtlCol="0">
            <a:spAutoFit/>
          </a:bodyPr>
          <a:lstStyle/>
          <a:p>
            <a:r>
              <a:rPr lang="en-US" b="1" dirty="0" smtClean="0">
                <a:solidFill>
                  <a:srgbClr val="6E266F"/>
                </a:solidFill>
                <a:latin typeface="Franklin Gothic Demi" panose="020B0703020102020204" pitchFamily="34" charset="0"/>
              </a:rPr>
              <a:t>MISSION</a:t>
            </a:r>
            <a:endParaRPr lang="en-US" b="1" dirty="0">
              <a:solidFill>
                <a:srgbClr val="6E266F"/>
              </a:solidFill>
              <a:latin typeface="Franklin Gothic Demi" panose="020B0703020102020204" pitchFamily="34" charset="0"/>
            </a:endParaRPr>
          </a:p>
        </p:txBody>
      </p:sp>
      <p:sp>
        <p:nvSpPr>
          <p:cNvPr id="2" name="Rectangle 1"/>
          <p:cNvSpPr/>
          <p:nvPr/>
        </p:nvSpPr>
        <p:spPr>
          <a:xfrm>
            <a:off x="3983886" y="2686202"/>
            <a:ext cx="4883068" cy="307777"/>
          </a:xfrm>
          <a:prstGeom prst="rect">
            <a:avLst/>
          </a:prstGeom>
        </p:spPr>
        <p:txBody>
          <a:bodyPr wrap="none">
            <a:spAutoFit/>
          </a:bodyPr>
          <a:lstStyle/>
          <a:p>
            <a:r>
              <a:rPr lang="en-US" sz="14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To be a global brand in entrepreneurship training for teens and tweens </a:t>
            </a:r>
            <a:endParaRPr lang="en-US" sz="1400" dirty="0"/>
          </a:p>
        </p:txBody>
      </p:sp>
      <p:sp>
        <p:nvSpPr>
          <p:cNvPr id="37" name="Rectangle 36"/>
          <p:cNvSpPr/>
          <p:nvPr/>
        </p:nvSpPr>
        <p:spPr>
          <a:xfrm>
            <a:off x="3973496" y="3544379"/>
            <a:ext cx="5013778" cy="738664"/>
          </a:xfrm>
          <a:prstGeom prst="rect">
            <a:avLst/>
          </a:prstGeom>
        </p:spPr>
        <p:txBody>
          <a:bodyPr wrap="square">
            <a:spAutoFit/>
          </a:bodyPr>
          <a:lstStyle/>
          <a:p>
            <a:r>
              <a:rPr lang="en-US" sz="14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To </a:t>
            </a:r>
            <a:r>
              <a:rPr lang="en-US" sz="1400" dirty="0">
                <a:solidFill>
                  <a:srgbClr val="333333"/>
                </a:solidFill>
                <a:latin typeface="Print Bold" panose="02000000000000000000" pitchFamily="2" charset="0"/>
                <a:ea typeface="Calibri" panose="020F0502020204030204" pitchFamily="34" charset="0"/>
                <a:cs typeface="Lucida Sans Unicode" panose="020B0602030504020204" pitchFamily="34" charset="0"/>
              </a:rPr>
              <a:t>provide a unique learning experience to children in helping them to develop an entrepreneurial mindset through experiential learning in order for them to add significant value to the world.</a:t>
            </a:r>
          </a:p>
        </p:txBody>
      </p:sp>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434597">
            <a:off x="8507085" y="2784361"/>
            <a:ext cx="3748925" cy="2601505"/>
          </a:xfrm>
          <a:prstGeom prst="rect">
            <a:avLst/>
          </a:prstGeom>
        </p:spPr>
      </p:pic>
      <p:sp>
        <p:nvSpPr>
          <p:cNvPr id="39" name="TextBox 38"/>
          <p:cNvSpPr txBox="1"/>
          <p:nvPr/>
        </p:nvSpPr>
        <p:spPr>
          <a:xfrm>
            <a:off x="5373613" y="202522"/>
            <a:ext cx="1012537"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ABOUT US</a:t>
            </a:r>
            <a:endParaRPr lang="en-US" sz="1600" b="1" dirty="0">
              <a:solidFill>
                <a:srgbClr val="6E266F"/>
              </a:solidFill>
              <a:latin typeface="Print Bold" panose="02000000000000000000" pitchFamily="2" charset="0"/>
            </a:endParaRPr>
          </a:p>
        </p:txBody>
      </p:sp>
      <p:sp>
        <p:nvSpPr>
          <p:cNvPr id="40" name="TextBox 39"/>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pic>
        <p:nvPicPr>
          <p:cNvPr id="41" name="Picture 40"/>
          <p:cNvPicPr>
            <a:picLocks noChangeAspect="1"/>
          </p:cNvPicPr>
          <p:nvPr/>
        </p:nvPicPr>
        <p:blipFill rotWithShape="1">
          <a:blip r:embed="rId7"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42" name="Picture 41"/>
          <p:cNvPicPr>
            <a:picLocks noChangeAspect="1"/>
          </p:cNvPicPr>
          <p:nvPr/>
        </p:nvPicPr>
        <p:blipFill rotWithShape="1">
          <a:blip r:embed="rId7"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43" name="Oval 42"/>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2280719" y="7635246"/>
            <a:ext cx="2720657" cy="2628158"/>
            <a:chOff x="5539323" y="7766999"/>
            <a:chExt cx="2720657" cy="2516329"/>
          </a:xfrm>
        </p:grpSpPr>
        <p:sp>
          <p:nvSpPr>
            <p:cNvPr id="45" name="Rectangle 44"/>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55" name="Rectangle 54"/>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Manual Input 55"/>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58" name="Rectangle 57"/>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59" name="Rectangle 58"/>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60" name="Rounded Rectangle 59"/>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64" name="Isosceles Triangle 63"/>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67" name="Rectangle 66"/>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70" name="TextBox 69"/>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71" name="Rectangle 70"/>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72" name="TextBox 71"/>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73" name="Rectangle 72"/>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75" name="TextBox 74"/>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23618134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733"/>
          <a:stretch/>
        </p:blipFill>
        <p:spPr>
          <a:xfrm>
            <a:off x="-4275" y="48006"/>
            <a:ext cx="13749303" cy="6799603"/>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latin typeface="Print Bold" panose="02000000000000000000" pitchFamily="2" charset="0"/>
              </a:rPr>
              <a:t>PROGRAMMES</a:t>
            </a:r>
            <a:endParaRPr lang="en-US" sz="1600" b="1" dirty="0">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latin typeface="Print Bold" panose="02000000000000000000" pitchFamily="2" charset="0"/>
              </a:rPr>
              <a:t>SCHEDULE</a:t>
            </a:r>
            <a:endParaRPr lang="en-US" sz="1600" b="1" dirty="0">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8" name="Rounded Rectangle 7"/>
          <p:cNvSpPr/>
          <p:nvPr/>
        </p:nvSpPr>
        <p:spPr>
          <a:xfrm>
            <a:off x="1876807" y="1880164"/>
            <a:ext cx="10283930" cy="4447439"/>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extBox 150"/>
          <p:cNvSpPr txBox="1"/>
          <p:nvPr/>
        </p:nvSpPr>
        <p:spPr>
          <a:xfrm>
            <a:off x="2204619" y="2828537"/>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VISION &amp; MISSION</a:t>
            </a:r>
            <a:endParaRPr lang="en-US" sz="1100" dirty="0">
              <a:solidFill>
                <a:schemeClr val="tx1">
                  <a:lumMod val="65000"/>
                  <a:lumOff val="35000"/>
                </a:schemeClr>
              </a:solidFill>
              <a:latin typeface="Print Bold" panose="02000000000000000000" pitchFamily="2" charset="0"/>
            </a:endParaRPr>
          </a:p>
        </p:txBody>
      </p:sp>
      <p:sp>
        <p:nvSpPr>
          <p:cNvPr id="153" name="TextBox 152"/>
          <p:cNvSpPr txBox="1"/>
          <p:nvPr/>
        </p:nvSpPr>
        <p:spPr>
          <a:xfrm>
            <a:off x="2204619" y="3156608"/>
            <a:ext cx="1284544" cy="261610"/>
          </a:xfrm>
          <a:prstGeom prst="rect">
            <a:avLst/>
          </a:prstGeom>
          <a:noFill/>
        </p:spPr>
        <p:txBody>
          <a:bodyPr wrap="square" rtlCol="0">
            <a:spAutoFit/>
          </a:bodyPr>
          <a:lstStyle/>
          <a:p>
            <a:r>
              <a:rPr lang="en-US" sz="1100" b="1" dirty="0" smtClean="0">
                <a:solidFill>
                  <a:schemeClr val="tx1">
                    <a:lumMod val="65000"/>
                    <a:lumOff val="35000"/>
                  </a:schemeClr>
                </a:solidFill>
                <a:latin typeface="Print Bold" panose="02000000000000000000" pitchFamily="2" charset="0"/>
              </a:rPr>
              <a:t>OUR PERSONALITY</a:t>
            </a:r>
            <a:endParaRPr lang="en-US" sz="1100" b="1" dirty="0">
              <a:solidFill>
                <a:schemeClr val="tx1">
                  <a:lumMod val="65000"/>
                  <a:lumOff val="35000"/>
                </a:schemeClr>
              </a:solidFill>
              <a:latin typeface="Print Bold" panose="02000000000000000000" pitchFamily="2" charset="0"/>
            </a:endParaRPr>
          </a:p>
        </p:txBody>
      </p:sp>
      <p:sp>
        <p:nvSpPr>
          <p:cNvPr id="155" name="TextBox 154"/>
          <p:cNvSpPr txBox="1"/>
          <p:nvPr/>
        </p:nvSpPr>
        <p:spPr>
          <a:xfrm>
            <a:off x="2204619" y="3484679"/>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CENTRES</a:t>
            </a:r>
            <a:endParaRPr lang="en-US" sz="1100" dirty="0">
              <a:solidFill>
                <a:schemeClr val="tx1">
                  <a:lumMod val="65000"/>
                  <a:lumOff val="35000"/>
                </a:schemeClr>
              </a:solidFill>
              <a:latin typeface="Print Bold" panose="02000000000000000000" pitchFamily="2" charset="0"/>
            </a:endParaRPr>
          </a:p>
        </p:txBody>
      </p:sp>
      <p:sp>
        <p:nvSpPr>
          <p:cNvPr id="156" name="TextBox 155"/>
          <p:cNvSpPr txBox="1"/>
          <p:nvPr/>
        </p:nvSpPr>
        <p:spPr>
          <a:xfrm>
            <a:off x="2204619" y="3812531"/>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INSTRUCTORS</a:t>
            </a:r>
            <a:endParaRPr lang="en-US" sz="1100" dirty="0">
              <a:solidFill>
                <a:schemeClr val="tx1">
                  <a:lumMod val="65000"/>
                  <a:lumOff val="35000"/>
                </a:schemeClr>
              </a:solidFill>
              <a:latin typeface="Print Bold" panose="02000000000000000000" pitchFamily="2" charset="0"/>
            </a:endParaRPr>
          </a:p>
        </p:txBody>
      </p:sp>
      <p:cxnSp>
        <p:nvCxnSpPr>
          <p:cNvPr id="157" name="Straight Connector 156"/>
          <p:cNvCxnSpPr/>
          <p:nvPr/>
        </p:nvCxnSpPr>
        <p:spPr>
          <a:xfrm>
            <a:off x="2194891" y="3105218"/>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204619" y="3450308"/>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204619" y="377437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208122" y="4091676"/>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2214417" y="2506243"/>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CEO’S MESSAGE</a:t>
            </a:r>
            <a:endParaRPr lang="en-US" sz="1100" dirty="0">
              <a:solidFill>
                <a:schemeClr val="tx1">
                  <a:lumMod val="65000"/>
                  <a:lumOff val="35000"/>
                </a:schemeClr>
              </a:solidFill>
              <a:latin typeface="Print Bold" panose="02000000000000000000" pitchFamily="2" charset="0"/>
            </a:endParaRPr>
          </a:p>
        </p:txBody>
      </p:sp>
      <p:cxnSp>
        <p:nvCxnSpPr>
          <p:cNvPr id="162" name="Straight Connector 161"/>
          <p:cNvCxnSpPr/>
          <p:nvPr/>
        </p:nvCxnSpPr>
        <p:spPr>
          <a:xfrm>
            <a:off x="2204689" y="2782924"/>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3974882" y="2258008"/>
            <a:ext cx="1992329" cy="646331"/>
          </a:xfrm>
          <a:prstGeom prst="rect">
            <a:avLst/>
          </a:prstGeom>
          <a:noFill/>
        </p:spPr>
        <p:txBody>
          <a:bodyPr wrap="square" rtlCol="0">
            <a:spAutoFit/>
          </a:bodyPr>
          <a:lstStyle/>
          <a:p>
            <a:r>
              <a:rPr lang="en-US" b="1" dirty="0" smtClean="0">
                <a:solidFill>
                  <a:srgbClr val="6E266F"/>
                </a:solidFill>
                <a:latin typeface="Franklin Gothic Demi" panose="020B0703020102020204" pitchFamily="34" charset="0"/>
              </a:rPr>
              <a:t>OUR PERSONALITY</a:t>
            </a:r>
            <a:endParaRPr lang="en-US" b="1" dirty="0">
              <a:solidFill>
                <a:srgbClr val="6E266F"/>
              </a:solidFill>
              <a:latin typeface="Franklin Gothic Demi" panose="020B0703020102020204" pitchFamily="34" charset="0"/>
            </a:endParaRPr>
          </a:p>
        </p:txBody>
      </p:sp>
      <p:cxnSp>
        <p:nvCxnSpPr>
          <p:cNvPr id="50" name="Straight Connector 49"/>
          <p:cNvCxnSpPr/>
          <p:nvPr/>
        </p:nvCxnSpPr>
        <p:spPr>
          <a:xfrm>
            <a:off x="3677825" y="1890554"/>
            <a:ext cx="0" cy="43891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73" name="Flowchart: Manual Input 172"/>
          <p:cNvSpPr/>
          <p:nvPr/>
        </p:nvSpPr>
        <p:spPr>
          <a:xfrm flipH="1">
            <a:off x="1485520" y="1641084"/>
            <a:ext cx="1787284"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620400" y="1747030"/>
            <a:ext cx="1404552" cy="461665"/>
          </a:xfrm>
          <a:prstGeom prst="rect">
            <a:avLst/>
          </a:prstGeom>
        </p:spPr>
        <p:txBody>
          <a:bodyPr wrap="none">
            <a:spAutoFit/>
          </a:bodyPr>
          <a:lstStyle/>
          <a:p>
            <a:r>
              <a:rPr lang="en-US" sz="2400" b="1" dirty="0" smtClean="0">
                <a:solidFill>
                  <a:schemeClr val="bg1"/>
                </a:solidFill>
                <a:latin typeface="Franklin Gothic Demi" panose="020B0703020102020204" pitchFamily="34" charset="0"/>
              </a:rPr>
              <a:t>About Us</a:t>
            </a:r>
            <a:endParaRPr lang="en-US" sz="2400" dirty="0">
              <a:latin typeface="Franklin Gothic Demi" panose="020B0703020102020204" pitchFamily="34" charset="0"/>
            </a:endParaRPr>
          </a:p>
        </p:txBody>
      </p:sp>
      <p:pic>
        <p:nvPicPr>
          <p:cNvPr id="34" name="Picture 33"/>
          <p:cNvPicPr>
            <a:picLocks noChangeAspect="1"/>
          </p:cNvPicPr>
          <p:nvPr/>
        </p:nvPicPr>
        <p:blipFill>
          <a:blip r:embed="rId5"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408406" y="4103128"/>
            <a:ext cx="2760233" cy="2760233"/>
          </a:xfrm>
          <a:prstGeom prst="rect">
            <a:avLst/>
          </a:prstGeom>
        </p:spPr>
      </p:pic>
      <p:sp>
        <p:nvSpPr>
          <p:cNvPr id="2" name="Rectangle 1"/>
          <p:cNvSpPr/>
          <p:nvPr/>
        </p:nvSpPr>
        <p:spPr>
          <a:xfrm>
            <a:off x="4301062" y="3462795"/>
            <a:ext cx="4962093" cy="430887"/>
          </a:xfrm>
          <a:prstGeom prst="rect">
            <a:avLst/>
          </a:prstGeom>
        </p:spPr>
        <p:txBody>
          <a:bodyPr wrap="square">
            <a:spAutoFit/>
          </a:bodyPr>
          <a:lstStyle/>
          <a:p>
            <a:r>
              <a:rPr lang="en-US" sz="11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Children are born explorers and are always asking questions. At JOE, we are constantly posing our students questions and encouraging them to fuel their never ending curiosity. </a:t>
            </a:r>
            <a:endParaRPr lang="en-US" sz="1100" dirty="0"/>
          </a:p>
        </p:txBody>
      </p:sp>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434597">
            <a:off x="8507085" y="2784361"/>
            <a:ext cx="3748925" cy="2601505"/>
          </a:xfrm>
          <a:prstGeom prst="rect">
            <a:avLst/>
          </a:prstGeom>
        </p:spPr>
      </p:pic>
      <p:sp>
        <p:nvSpPr>
          <p:cNvPr id="36" name="Flowchart: Manual Input 35"/>
          <p:cNvSpPr/>
          <p:nvPr/>
        </p:nvSpPr>
        <p:spPr>
          <a:xfrm flipH="1">
            <a:off x="4287328" y="3136017"/>
            <a:ext cx="905574" cy="321158"/>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9" name="Rectangle 38"/>
          <p:cNvSpPr/>
          <p:nvPr/>
        </p:nvSpPr>
        <p:spPr>
          <a:xfrm>
            <a:off x="4338699" y="3179795"/>
            <a:ext cx="824265" cy="261610"/>
          </a:xfrm>
          <a:prstGeom prst="rect">
            <a:avLst/>
          </a:prstGeom>
        </p:spPr>
        <p:txBody>
          <a:bodyPr wrap="none">
            <a:spAutoFit/>
          </a:bodyPr>
          <a:lstStyle/>
          <a:p>
            <a:r>
              <a:rPr lang="en-US" sz="1100" b="1" dirty="0" smtClean="0">
                <a:solidFill>
                  <a:schemeClr val="bg1"/>
                </a:solidFill>
                <a:latin typeface="Franklin Gothic Demi" panose="020B0703020102020204" pitchFamily="34" charset="0"/>
              </a:rPr>
              <a:t>Inquisitive</a:t>
            </a:r>
            <a:endParaRPr lang="en-US" sz="1100" dirty="0">
              <a:latin typeface="Franklin Gothic Demi" panose="020B0703020102020204" pitchFamily="34" charset="0"/>
            </a:endParaRPr>
          </a:p>
        </p:txBody>
      </p:sp>
      <p:sp>
        <p:nvSpPr>
          <p:cNvPr id="40" name="Rectangle 39"/>
          <p:cNvSpPr/>
          <p:nvPr/>
        </p:nvSpPr>
        <p:spPr>
          <a:xfrm>
            <a:off x="4301062" y="4338627"/>
            <a:ext cx="4962093" cy="600164"/>
          </a:xfrm>
          <a:prstGeom prst="rect">
            <a:avLst/>
          </a:prstGeom>
        </p:spPr>
        <p:txBody>
          <a:bodyPr wrap="square">
            <a:spAutoFit/>
          </a:bodyPr>
          <a:lstStyle/>
          <a:p>
            <a:r>
              <a:rPr lang="en-US" sz="11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Our </a:t>
            </a:r>
            <a:r>
              <a:rPr lang="en-US" sz="11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programme</a:t>
            </a:r>
            <a:r>
              <a:rPr lang="en-US" sz="11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assists students in ideation which requires a lot of out-of-the-box thinking. Our approach in coaching these young entrepreneurs is to get them to see things from the bigger picture. </a:t>
            </a:r>
            <a:endParaRPr lang="en-US" sz="1100" dirty="0"/>
          </a:p>
        </p:txBody>
      </p:sp>
      <p:sp>
        <p:nvSpPr>
          <p:cNvPr id="41" name="Flowchart: Manual Input 40"/>
          <p:cNvSpPr/>
          <p:nvPr/>
        </p:nvSpPr>
        <p:spPr>
          <a:xfrm flipH="1">
            <a:off x="4287328" y="4011849"/>
            <a:ext cx="905574" cy="321158"/>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2" name="Rectangle 41"/>
          <p:cNvSpPr/>
          <p:nvPr/>
        </p:nvSpPr>
        <p:spPr>
          <a:xfrm>
            <a:off x="4338699" y="4055627"/>
            <a:ext cx="822661" cy="261610"/>
          </a:xfrm>
          <a:prstGeom prst="rect">
            <a:avLst/>
          </a:prstGeom>
        </p:spPr>
        <p:txBody>
          <a:bodyPr wrap="none">
            <a:spAutoFit/>
          </a:bodyPr>
          <a:lstStyle/>
          <a:p>
            <a:r>
              <a:rPr lang="en-US" sz="1100" b="1" dirty="0" smtClean="0">
                <a:solidFill>
                  <a:schemeClr val="bg1"/>
                </a:solidFill>
                <a:latin typeface="Franklin Gothic Demi" panose="020B0703020102020204" pitchFamily="34" charset="0"/>
              </a:rPr>
              <a:t>Innovative</a:t>
            </a:r>
            <a:endParaRPr lang="en-US" sz="1100" dirty="0">
              <a:latin typeface="Franklin Gothic Demi" panose="020B0703020102020204" pitchFamily="34" charset="0"/>
            </a:endParaRPr>
          </a:p>
        </p:txBody>
      </p:sp>
      <p:sp>
        <p:nvSpPr>
          <p:cNvPr id="43" name="Rectangle 42"/>
          <p:cNvSpPr/>
          <p:nvPr/>
        </p:nvSpPr>
        <p:spPr>
          <a:xfrm>
            <a:off x="4301062" y="5361504"/>
            <a:ext cx="4962093" cy="600164"/>
          </a:xfrm>
          <a:prstGeom prst="rect">
            <a:avLst/>
          </a:prstGeom>
        </p:spPr>
        <p:txBody>
          <a:bodyPr wrap="square">
            <a:spAutoFit/>
          </a:bodyPr>
          <a:lstStyle/>
          <a:p>
            <a:r>
              <a:rPr lang="en-US" sz="11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Just as we are passionate about what we do, we want our students to discover their passion to uncover the uniqueness within them. Passion is like the fuel to their vehicle – the driving force behind success. </a:t>
            </a:r>
            <a:endParaRPr lang="en-US" sz="1100" dirty="0"/>
          </a:p>
        </p:txBody>
      </p:sp>
      <p:sp>
        <p:nvSpPr>
          <p:cNvPr id="44" name="Flowchart: Manual Input 43"/>
          <p:cNvSpPr/>
          <p:nvPr/>
        </p:nvSpPr>
        <p:spPr>
          <a:xfrm flipH="1">
            <a:off x="4287328" y="5034726"/>
            <a:ext cx="905574" cy="321158"/>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5" name="Rectangle 44"/>
          <p:cNvSpPr/>
          <p:nvPr/>
        </p:nvSpPr>
        <p:spPr>
          <a:xfrm>
            <a:off x="4338699" y="5078504"/>
            <a:ext cx="872355" cy="261610"/>
          </a:xfrm>
          <a:prstGeom prst="rect">
            <a:avLst/>
          </a:prstGeom>
        </p:spPr>
        <p:txBody>
          <a:bodyPr wrap="none">
            <a:spAutoFit/>
          </a:bodyPr>
          <a:lstStyle/>
          <a:p>
            <a:r>
              <a:rPr lang="en-US" sz="1100" b="1" dirty="0" smtClean="0">
                <a:solidFill>
                  <a:schemeClr val="bg1"/>
                </a:solidFill>
                <a:latin typeface="Franklin Gothic Demi" panose="020B0703020102020204" pitchFamily="34" charset="0"/>
              </a:rPr>
              <a:t>Passionate</a:t>
            </a:r>
            <a:endParaRPr lang="en-US" sz="1100" dirty="0">
              <a:latin typeface="Franklin Gothic Demi" panose="020B0703020102020204" pitchFamily="34" charset="0"/>
            </a:endParaRPr>
          </a:p>
        </p:txBody>
      </p:sp>
      <p:sp>
        <p:nvSpPr>
          <p:cNvPr id="47" name="Flowchart: Manual Input 46"/>
          <p:cNvSpPr/>
          <p:nvPr/>
        </p:nvSpPr>
        <p:spPr>
          <a:xfrm flipH="1">
            <a:off x="4295747" y="6080059"/>
            <a:ext cx="1213869" cy="321158"/>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8" name="Rectangle 47"/>
          <p:cNvSpPr/>
          <p:nvPr/>
        </p:nvSpPr>
        <p:spPr>
          <a:xfrm>
            <a:off x="4347119" y="6123837"/>
            <a:ext cx="1162498" cy="261610"/>
          </a:xfrm>
          <a:prstGeom prst="rect">
            <a:avLst/>
          </a:prstGeom>
        </p:spPr>
        <p:txBody>
          <a:bodyPr wrap="none">
            <a:spAutoFit/>
          </a:bodyPr>
          <a:lstStyle/>
          <a:p>
            <a:r>
              <a:rPr lang="en-US" sz="1100" b="1" dirty="0" smtClean="0">
                <a:solidFill>
                  <a:schemeClr val="bg1"/>
                </a:solidFill>
                <a:latin typeface="Franklin Gothic Demi" panose="020B0703020102020204" pitchFamily="34" charset="0"/>
              </a:rPr>
              <a:t>Failure-Tolerant</a:t>
            </a:r>
            <a:endParaRPr lang="en-US" sz="1100" dirty="0">
              <a:latin typeface="Franklin Gothic Demi" panose="020B0703020102020204" pitchFamily="34" charset="0"/>
            </a:endParaRPr>
          </a:p>
        </p:txBody>
      </p:sp>
      <p:sp>
        <p:nvSpPr>
          <p:cNvPr id="49" name="TextBox 48"/>
          <p:cNvSpPr txBox="1"/>
          <p:nvPr/>
        </p:nvSpPr>
        <p:spPr>
          <a:xfrm>
            <a:off x="5373613" y="202522"/>
            <a:ext cx="1012537"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ABOUT US</a:t>
            </a:r>
            <a:endParaRPr lang="en-US" sz="1600" b="1" dirty="0">
              <a:solidFill>
                <a:srgbClr val="6E266F"/>
              </a:solidFill>
              <a:latin typeface="Print Bold" panose="02000000000000000000" pitchFamily="2" charset="0"/>
            </a:endParaRPr>
          </a:p>
        </p:txBody>
      </p:sp>
      <p:sp>
        <p:nvSpPr>
          <p:cNvPr id="51" name="TextBox 50"/>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pic>
        <p:nvPicPr>
          <p:cNvPr id="52" name="Picture 51"/>
          <p:cNvPicPr>
            <a:picLocks noChangeAspect="1"/>
          </p:cNvPicPr>
          <p:nvPr/>
        </p:nvPicPr>
        <p:blipFill rotWithShape="1">
          <a:blip r:embed="rId7"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53" name="Picture 52"/>
          <p:cNvPicPr>
            <a:picLocks noChangeAspect="1"/>
          </p:cNvPicPr>
          <p:nvPr/>
        </p:nvPicPr>
        <p:blipFill rotWithShape="1">
          <a:blip r:embed="rId7"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54" name="Oval 53"/>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2280719" y="7635246"/>
            <a:ext cx="2720657" cy="2628158"/>
            <a:chOff x="5539323" y="7766999"/>
            <a:chExt cx="2720657" cy="2516329"/>
          </a:xfrm>
        </p:grpSpPr>
        <p:sp>
          <p:nvSpPr>
            <p:cNvPr id="56" name="Rectangle 55"/>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ectangle 63"/>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65" name="Rectangle 64"/>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Manual Input 65"/>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68" name="Rectangle 67"/>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69" name="Rectangle 68"/>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70" name="Rounded Rectangle 69"/>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74" name="Isosceles Triangle 73"/>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78" name="Rectangle 77"/>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309482" y="6406837"/>
            <a:ext cx="4962093" cy="769441"/>
          </a:xfrm>
          <a:prstGeom prst="rect">
            <a:avLst/>
          </a:prstGeom>
        </p:spPr>
        <p:txBody>
          <a:bodyPr wrap="square">
            <a:spAutoFit/>
          </a:bodyPr>
          <a:lstStyle/>
          <a:p>
            <a:r>
              <a:rPr lang="en-US" sz="11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Entrepreneurship is never just about the happy stories. Most entrepreneurs would have many stories about failure to share. In JOE, our activities would sometimes lead to failure on the part of the students. With reflection, students can emerge from these </a:t>
            </a:r>
            <a:r>
              <a:rPr lang="en-US" sz="11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programme</a:t>
            </a:r>
            <a:r>
              <a:rPr lang="en-US" sz="11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more persevering and failure-tolerant. </a:t>
            </a:r>
            <a:endParaRPr lang="en-US" sz="1100" dirty="0"/>
          </a:p>
        </p:txBody>
      </p:sp>
      <p:sp>
        <p:nvSpPr>
          <p:cNvPr id="79" name="Rectangle 78"/>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81" name="TextBox 80"/>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82" name="Rectangle 81"/>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83" name="TextBox 82"/>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84" name="Rectangle 83"/>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86" name="TextBox 85"/>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1201170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733"/>
          <a:stretch/>
        </p:blipFill>
        <p:spPr>
          <a:xfrm>
            <a:off x="-4275" y="48006"/>
            <a:ext cx="13749303" cy="6799603"/>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latin typeface="Print Bold" panose="02000000000000000000" pitchFamily="2" charset="0"/>
              </a:rPr>
              <a:t>PROGRAMMES</a:t>
            </a:r>
            <a:endParaRPr lang="en-US" sz="1600" b="1" dirty="0">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latin typeface="Print Bold" panose="02000000000000000000" pitchFamily="2" charset="0"/>
              </a:rPr>
              <a:t>SCHEDULE</a:t>
            </a:r>
            <a:endParaRPr lang="en-US" sz="1600" b="1" dirty="0">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8" name="Rounded Rectangle 7"/>
          <p:cNvSpPr/>
          <p:nvPr/>
        </p:nvSpPr>
        <p:spPr>
          <a:xfrm>
            <a:off x="1876807" y="1880164"/>
            <a:ext cx="10283930" cy="4447439"/>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extBox 150"/>
          <p:cNvSpPr txBox="1"/>
          <p:nvPr/>
        </p:nvSpPr>
        <p:spPr>
          <a:xfrm>
            <a:off x="2204619" y="2828537"/>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VISION &amp; MISSION</a:t>
            </a:r>
            <a:endParaRPr lang="en-US" sz="1100" dirty="0">
              <a:solidFill>
                <a:schemeClr val="tx1">
                  <a:lumMod val="65000"/>
                  <a:lumOff val="35000"/>
                </a:schemeClr>
              </a:solidFill>
              <a:latin typeface="Print Bold" panose="02000000000000000000" pitchFamily="2" charset="0"/>
            </a:endParaRPr>
          </a:p>
        </p:txBody>
      </p:sp>
      <p:sp>
        <p:nvSpPr>
          <p:cNvPr id="153" name="TextBox 152"/>
          <p:cNvSpPr txBox="1"/>
          <p:nvPr/>
        </p:nvSpPr>
        <p:spPr>
          <a:xfrm>
            <a:off x="2204619" y="3156608"/>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PERSONALITY</a:t>
            </a:r>
            <a:endParaRPr lang="en-US" sz="1100" dirty="0">
              <a:solidFill>
                <a:schemeClr val="tx1">
                  <a:lumMod val="65000"/>
                  <a:lumOff val="35000"/>
                </a:schemeClr>
              </a:solidFill>
              <a:latin typeface="Print Bold" panose="02000000000000000000" pitchFamily="2" charset="0"/>
            </a:endParaRPr>
          </a:p>
        </p:txBody>
      </p:sp>
      <p:sp>
        <p:nvSpPr>
          <p:cNvPr id="155" name="TextBox 154"/>
          <p:cNvSpPr txBox="1"/>
          <p:nvPr/>
        </p:nvSpPr>
        <p:spPr>
          <a:xfrm>
            <a:off x="2204619" y="3484679"/>
            <a:ext cx="1284544" cy="261610"/>
          </a:xfrm>
          <a:prstGeom prst="rect">
            <a:avLst/>
          </a:prstGeom>
          <a:noFill/>
        </p:spPr>
        <p:txBody>
          <a:bodyPr wrap="square" rtlCol="0">
            <a:spAutoFit/>
          </a:bodyPr>
          <a:lstStyle/>
          <a:p>
            <a:r>
              <a:rPr lang="en-US" sz="1100" b="1" dirty="0" smtClean="0">
                <a:solidFill>
                  <a:schemeClr val="tx1">
                    <a:lumMod val="65000"/>
                    <a:lumOff val="35000"/>
                  </a:schemeClr>
                </a:solidFill>
                <a:latin typeface="Print Bold" panose="02000000000000000000" pitchFamily="2" charset="0"/>
              </a:rPr>
              <a:t>OUR CENTRES</a:t>
            </a:r>
            <a:endParaRPr lang="en-US" sz="1100" b="1" dirty="0">
              <a:solidFill>
                <a:schemeClr val="tx1">
                  <a:lumMod val="65000"/>
                  <a:lumOff val="35000"/>
                </a:schemeClr>
              </a:solidFill>
              <a:latin typeface="Print Bold" panose="02000000000000000000" pitchFamily="2" charset="0"/>
            </a:endParaRPr>
          </a:p>
        </p:txBody>
      </p:sp>
      <p:sp>
        <p:nvSpPr>
          <p:cNvPr id="156" name="TextBox 155"/>
          <p:cNvSpPr txBox="1"/>
          <p:nvPr/>
        </p:nvSpPr>
        <p:spPr>
          <a:xfrm>
            <a:off x="2204619" y="3812531"/>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INSTRUCTORS</a:t>
            </a:r>
            <a:endParaRPr lang="en-US" sz="1100" dirty="0">
              <a:solidFill>
                <a:schemeClr val="tx1">
                  <a:lumMod val="65000"/>
                  <a:lumOff val="35000"/>
                </a:schemeClr>
              </a:solidFill>
              <a:latin typeface="Print Bold" panose="02000000000000000000" pitchFamily="2" charset="0"/>
            </a:endParaRPr>
          </a:p>
        </p:txBody>
      </p:sp>
      <p:cxnSp>
        <p:nvCxnSpPr>
          <p:cNvPr id="157" name="Straight Connector 156"/>
          <p:cNvCxnSpPr/>
          <p:nvPr/>
        </p:nvCxnSpPr>
        <p:spPr>
          <a:xfrm>
            <a:off x="2194891" y="3105218"/>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204619" y="3450308"/>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204619" y="377437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208122" y="4091676"/>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2214417" y="2506243"/>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CEO’S MESSAGE</a:t>
            </a:r>
            <a:endParaRPr lang="en-US" sz="1100" dirty="0">
              <a:solidFill>
                <a:schemeClr val="tx1">
                  <a:lumMod val="65000"/>
                  <a:lumOff val="35000"/>
                </a:schemeClr>
              </a:solidFill>
              <a:latin typeface="Print Bold" panose="02000000000000000000" pitchFamily="2" charset="0"/>
            </a:endParaRPr>
          </a:p>
        </p:txBody>
      </p:sp>
      <p:cxnSp>
        <p:nvCxnSpPr>
          <p:cNvPr id="162" name="Straight Connector 161"/>
          <p:cNvCxnSpPr/>
          <p:nvPr/>
        </p:nvCxnSpPr>
        <p:spPr>
          <a:xfrm>
            <a:off x="2204689" y="2782924"/>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3974882" y="2258008"/>
            <a:ext cx="1992329" cy="369332"/>
          </a:xfrm>
          <a:prstGeom prst="rect">
            <a:avLst/>
          </a:prstGeom>
          <a:noFill/>
        </p:spPr>
        <p:txBody>
          <a:bodyPr wrap="square" rtlCol="0">
            <a:spAutoFit/>
          </a:bodyPr>
          <a:lstStyle/>
          <a:p>
            <a:r>
              <a:rPr lang="en-US" b="1" dirty="0" smtClean="0">
                <a:solidFill>
                  <a:srgbClr val="6E266F"/>
                </a:solidFill>
                <a:latin typeface="Franklin Gothic Demi" panose="020B0703020102020204" pitchFamily="34" charset="0"/>
              </a:rPr>
              <a:t>OUR CENTRES</a:t>
            </a:r>
            <a:endParaRPr lang="en-US" b="1" dirty="0">
              <a:solidFill>
                <a:srgbClr val="6E266F"/>
              </a:solidFill>
              <a:latin typeface="Franklin Gothic Demi" panose="020B0703020102020204" pitchFamily="34" charset="0"/>
            </a:endParaRPr>
          </a:p>
        </p:txBody>
      </p:sp>
      <p:cxnSp>
        <p:nvCxnSpPr>
          <p:cNvPr id="50" name="Straight Connector 49"/>
          <p:cNvCxnSpPr/>
          <p:nvPr/>
        </p:nvCxnSpPr>
        <p:spPr>
          <a:xfrm>
            <a:off x="3677825" y="1890554"/>
            <a:ext cx="0" cy="43891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73" name="Flowchart: Manual Input 172"/>
          <p:cNvSpPr/>
          <p:nvPr/>
        </p:nvSpPr>
        <p:spPr>
          <a:xfrm flipH="1">
            <a:off x="1485520" y="1641084"/>
            <a:ext cx="1787284"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620400" y="1747030"/>
            <a:ext cx="1404552" cy="461665"/>
          </a:xfrm>
          <a:prstGeom prst="rect">
            <a:avLst/>
          </a:prstGeom>
        </p:spPr>
        <p:txBody>
          <a:bodyPr wrap="none">
            <a:spAutoFit/>
          </a:bodyPr>
          <a:lstStyle/>
          <a:p>
            <a:r>
              <a:rPr lang="en-US" sz="2400" b="1" dirty="0" smtClean="0">
                <a:solidFill>
                  <a:schemeClr val="bg1"/>
                </a:solidFill>
                <a:latin typeface="Franklin Gothic Demi" panose="020B0703020102020204" pitchFamily="34" charset="0"/>
              </a:rPr>
              <a:t>About Us</a:t>
            </a:r>
            <a:endParaRPr lang="en-US" sz="2400" dirty="0">
              <a:latin typeface="Franklin Gothic Demi" panose="020B0703020102020204" pitchFamily="34" charset="0"/>
            </a:endParaRPr>
          </a:p>
        </p:txBody>
      </p:sp>
      <p:pic>
        <p:nvPicPr>
          <p:cNvPr id="34" name="Picture 33"/>
          <p:cNvPicPr>
            <a:picLocks noChangeAspect="1"/>
          </p:cNvPicPr>
          <p:nvPr/>
        </p:nvPicPr>
        <p:blipFill>
          <a:blip r:embed="rId5"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408406" y="4103128"/>
            <a:ext cx="2760233" cy="2760233"/>
          </a:xfrm>
          <a:prstGeom prst="rect">
            <a:avLst/>
          </a:prstGeom>
        </p:spPr>
      </p:pic>
      <p:sp>
        <p:nvSpPr>
          <p:cNvPr id="2" name="Rectangle 1"/>
          <p:cNvSpPr/>
          <p:nvPr/>
        </p:nvSpPr>
        <p:spPr>
          <a:xfrm>
            <a:off x="4300153" y="3150854"/>
            <a:ext cx="2441734" cy="769441"/>
          </a:xfrm>
          <a:prstGeom prst="rect">
            <a:avLst/>
          </a:prstGeom>
        </p:spPr>
        <p:txBody>
          <a:bodyPr wrap="square">
            <a:spAutoFit/>
          </a:bodyPr>
          <a:lstStyle/>
          <a:p>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11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Eunos</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Road 8 #07-01 (Lobby A) </a:t>
            </a:r>
          </a:p>
          <a:p>
            <a:r>
              <a:rPr lang="en-US" sz="1200" dirty="0" smtClean="0">
                <a:solidFill>
                  <a:srgbClr val="333333"/>
                </a:solidFill>
                <a:latin typeface="Print Bold" panose="02000000000000000000" pitchFamily="2" charset="0"/>
                <a:cs typeface="Lucida Sans Unicode" panose="020B0602030504020204" pitchFamily="34" charset="0"/>
              </a:rPr>
              <a:t>Lifelong Learning Institute </a:t>
            </a:r>
          </a:p>
          <a:p>
            <a:r>
              <a:rPr lang="en-US" sz="1200" dirty="0" smtClean="0">
                <a:solidFill>
                  <a:srgbClr val="333333"/>
                </a:solidFill>
                <a:latin typeface="Print Bold" panose="02000000000000000000" pitchFamily="2" charset="0"/>
                <a:cs typeface="Lucida Sans Unicode" panose="020B0602030504020204" pitchFamily="34" charset="0"/>
              </a:rPr>
              <a:t>Singapore 408601 </a:t>
            </a:r>
          </a:p>
          <a:p>
            <a:endParaRPr lang="en-US" sz="800" dirty="0">
              <a:solidFill>
                <a:srgbClr val="333333"/>
              </a:solidFill>
              <a:latin typeface="Print Bold" panose="02000000000000000000" pitchFamily="2" charset="0"/>
              <a:cs typeface="Lucida Sans Unicode" panose="020B0602030504020204" pitchFamily="34" charset="0"/>
            </a:endParaRPr>
          </a:p>
        </p:txBody>
      </p:sp>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434597">
            <a:off x="8507085" y="2784361"/>
            <a:ext cx="3748925" cy="2601505"/>
          </a:xfrm>
          <a:prstGeom prst="rect">
            <a:avLst/>
          </a:prstGeom>
        </p:spPr>
      </p:pic>
      <p:sp>
        <p:nvSpPr>
          <p:cNvPr id="36" name="Flowchart: Manual Input 35"/>
          <p:cNvSpPr/>
          <p:nvPr/>
        </p:nvSpPr>
        <p:spPr>
          <a:xfrm flipH="1">
            <a:off x="4286418" y="2824076"/>
            <a:ext cx="1191516" cy="314291"/>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9" name="Rectangle 38"/>
          <p:cNvSpPr/>
          <p:nvPr/>
        </p:nvSpPr>
        <p:spPr>
          <a:xfrm>
            <a:off x="4337789" y="2867854"/>
            <a:ext cx="1027845" cy="261610"/>
          </a:xfrm>
          <a:prstGeom prst="rect">
            <a:avLst/>
          </a:prstGeom>
        </p:spPr>
        <p:txBody>
          <a:bodyPr wrap="none">
            <a:spAutoFit/>
          </a:bodyPr>
          <a:lstStyle/>
          <a:p>
            <a:r>
              <a:rPr lang="en-US" sz="1100" b="1" dirty="0" smtClean="0">
                <a:solidFill>
                  <a:schemeClr val="bg1"/>
                </a:solidFill>
                <a:latin typeface="Franklin Gothic Demi" panose="020B0703020102020204" pitchFamily="34" charset="0"/>
              </a:rPr>
              <a:t>Headquarters</a:t>
            </a:r>
            <a:endParaRPr lang="en-US" sz="1100" dirty="0">
              <a:latin typeface="Franklin Gothic Demi" panose="020B0703020102020204" pitchFamily="34" charset="0"/>
            </a:endParaRPr>
          </a:p>
        </p:txBody>
      </p:sp>
      <p:sp>
        <p:nvSpPr>
          <p:cNvPr id="49" name="Rectangle 48"/>
          <p:cNvSpPr/>
          <p:nvPr/>
        </p:nvSpPr>
        <p:spPr>
          <a:xfrm>
            <a:off x="4336126" y="4281407"/>
            <a:ext cx="2441734" cy="1384995"/>
          </a:xfrm>
          <a:prstGeom prst="rect">
            <a:avLst/>
          </a:prstGeom>
        </p:spPr>
        <p:txBody>
          <a:bodyPr wrap="square">
            <a:spAutoFit/>
          </a:bodyPr>
          <a:lstStyle/>
          <a:p>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60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Paya</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a:t>
            </a:r>
            <a:r>
              <a:rPr lang="en-US" sz="1200" dirty="0" err="1"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Lebar</a:t>
            </a:r>
            <a:r>
              <a:rPr lang="en-US" sz="1200" dirty="0" smtClean="0">
                <a:solidFill>
                  <a:srgbClr val="333333"/>
                </a:solidFill>
                <a:latin typeface="Print Bold" panose="02000000000000000000" pitchFamily="2" charset="0"/>
                <a:ea typeface="Calibri" panose="020F0502020204030204" pitchFamily="34" charset="0"/>
                <a:cs typeface="Lucida Sans Unicode" panose="020B0602030504020204" pitchFamily="34" charset="0"/>
              </a:rPr>
              <a:t> Road #02-12 </a:t>
            </a:r>
          </a:p>
          <a:p>
            <a:r>
              <a:rPr lang="en-US" sz="1200" dirty="0" err="1" smtClean="0">
                <a:solidFill>
                  <a:srgbClr val="333333"/>
                </a:solidFill>
                <a:latin typeface="Print Bold" panose="02000000000000000000" pitchFamily="2" charset="0"/>
                <a:cs typeface="Lucida Sans Unicode" panose="020B0602030504020204" pitchFamily="34" charset="0"/>
              </a:rPr>
              <a:t>Paya</a:t>
            </a:r>
            <a:r>
              <a:rPr lang="en-US" sz="1200" dirty="0" smtClean="0">
                <a:solidFill>
                  <a:srgbClr val="333333"/>
                </a:solidFill>
                <a:latin typeface="Print Bold" panose="02000000000000000000" pitchFamily="2" charset="0"/>
                <a:cs typeface="Lucida Sans Unicode" panose="020B0602030504020204" pitchFamily="34" charset="0"/>
              </a:rPr>
              <a:t> </a:t>
            </a:r>
            <a:r>
              <a:rPr lang="en-US" sz="1200" dirty="0" err="1" smtClean="0">
                <a:solidFill>
                  <a:srgbClr val="333333"/>
                </a:solidFill>
                <a:latin typeface="Print Bold" panose="02000000000000000000" pitchFamily="2" charset="0"/>
                <a:cs typeface="Lucida Sans Unicode" panose="020B0602030504020204" pitchFamily="34" charset="0"/>
              </a:rPr>
              <a:t>Lebar</a:t>
            </a:r>
            <a:r>
              <a:rPr lang="en-US" sz="1200" dirty="0" smtClean="0">
                <a:solidFill>
                  <a:srgbClr val="333333"/>
                </a:solidFill>
                <a:latin typeface="Print Bold" panose="02000000000000000000" pitchFamily="2" charset="0"/>
                <a:cs typeface="Lucida Sans Unicode" panose="020B0602030504020204" pitchFamily="34" charset="0"/>
              </a:rPr>
              <a:t> Square</a:t>
            </a:r>
          </a:p>
          <a:p>
            <a:r>
              <a:rPr lang="en-US" sz="1200" dirty="0" smtClean="0">
                <a:solidFill>
                  <a:srgbClr val="333333"/>
                </a:solidFill>
                <a:latin typeface="Print Bold" panose="02000000000000000000" pitchFamily="2" charset="0"/>
                <a:cs typeface="Lucida Sans Unicode" panose="020B0602030504020204" pitchFamily="34" charset="0"/>
              </a:rPr>
              <a:t>Singapore 409051</a:t>
            </a:r>
          </a:p>
          <a:p>
            <a:endParaRPr lang="en-US" sz="1050" dirty="0" smtClean="0">
              <a:solidFill>
                <a:srgbClr val="333333"/>
              </a:solidFill>
              <a:latin typeface="Print Bold" panose="02000000000000000000" pitchFamily="2" charset="0"/>
              <a:cs typeface="Lucida Sans Unicode" panose="020B0602030504020204" pitchFamily="34" charset="0"/>
            </a:endParaRPr>
          </a:p>
          <a:p>
            <a:r>
              <a:rPr lang="en-US" sz="1200" dirty="0">
                <a:solidFill>
                  <a:srgbClr val="333333"/>
                </a:solidFill>
                <a:latin typeface="Print Bold" panose="02000000000000000000" pitchFamily="2" charset="0"/>
                <a:cs typeface="Lucida Sans Unicode" panose="020B0602030504020204" pitchFamily="34" charset="0"/>
              </a:rPr>
              <a:t>Tel: 6632 9514 </a:t>
            </a:r>
          </a:p>
          <a:p>
            <a:r>
              <a:rPr lang="en-US" sz="1200" dirty="0">
                <a:solidFill>
                  <a:srgbClr val="333333"/>
                </a:solidFill>
                <a:latin typeface="Print Bold" panose="02000000000000000000" pitchFamily="2" charset="0"/>
                <a:cs typeface="Lucida Sans Unicode" panose="020B0602030504020204" pitchFamily="34" charset="0"/>
              </a:rPr>
              <a:t>E-mail: joe@ssagroup.com</a:t>
            </a:r>
            <a:endParaRPr lang="en-US" sz="1200" dirty="0"/>
          </a:p>
          <a:p>
            <a:endParaRPr lang="en-US" sz="1200" dirty="0" smtClean="0">
              <a:solidFill>
                <a:srgbClr val="333333"/>
              </a:solidFill>
              <a:latin typeface="Print Bold" panose="02000000000000000000" pitchFamily="2" charset="0"/>
              <a:cs typeface="Lucida Sans Unicode" panose="020B0602030504020204" pitchFamily="34" charset="0"/>
            </a:endParaRPr>
          </a:p>
        </p:txBody>
      </p:sp>
      <p:sp>
        <p:nvSpPr>
          <p:cNvPr id="51" name="Flowchart: Manual Input 50"/>
          <p:cNvSpPr/>
          <p:nvPr/>
        </p:nvSpPr>
        <p:spPr>
          <a:xfrm flipH="1">
            <a:off x="4322391" y="3965798"/>
            <a:ext cx="1005840" cy="310896"/>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52" name="Rectangle 51"/>
          <p:cNvSpPr/>
          <p:nvPr/>
        </p:nvSpPr>
        <p:spPr>
          <a:xfrm>
            <a:off x="4373762" y="3998407"/>
            <a:ext cx="906017" cy="261610"/>
          </a:xfrm>
          <a:prstGeom prst="rect">
            <a:avLst/>
          </a:prstGeom>
        </p:spPr>
        <p:txBody>
          <a:bodyPr wrap="none">
            <a:spAutoFit/>
          </a:bodyPr>
          <a:lstStyle/>
          <a:p>
            <a:r>
              <a:rPr lang="en-US" sz="1100" b="1" dirty="0" err="1" smtClean="0">
                <a:solidFill>
                  <a:schemeClr val="bg1"/>
                </a:solidFill>
                <a:latin typeface="Franklin Gothic Demi" panose="020B0703020102020204" pitchFamily="34" charset="0"/>
              </a:rPr>
              <a:t>Paya</a:t>
            </a:r>
            <a:r>
              <a:rPr lang="en-US" sz="1100" b="1" dirty="0" smtClean="0">
                <a:solidFill>
                  <a:schemeClr val="bg1"/>
                </a:solidFill>
                <a:latin typeface="Franklin Gothic Demi" panose="020B0703020102020204" pitchFamily="34" charset="0"/>
              </a:rPr>
              <a:t> </a:t>
            </a:r>
            <a:r>
              <a:rPr lang="en-US" sz="1100" b="1" dirty="0" err="1" smtClean="0">
                <a:solidFill>
                  <a:schemeClr val="bg1"/>
                </a:solidFill>
                <a:latin typeface="Franklin Gothic Demi" panose="020B0703020102020204" pitchFamily="34" charset="0"/>
              </a:rPr>
              <a:t>Lebar</a:t>
            </a:r>
            <a:r>
              <a:rPr lang="en-US" sz="1100" b="1" dirty="0" smtClean="0">
                <a:solidFill>
                  <a:schemeClr val="bg1"/>
                </a:solidFill>
                <a:latin typeface="Franklin Gothic Demi" panose="020B0703020102020204" pitchFamily="34" charset="0"/>
              </a:rPr>
              <a:t> </a:t>
            </a:r>
            <a:endParaRPr lang="en-US" sz="1100" dirty="0">
              <a:latin typeface="Franklin Gothic Demi" panose="020B0703020102020204" pitchFamily="34" charset="0"/>
            </a:endParaRPr>
          </a:p>
        </p:txBody>
      </p:sp>
      <p:sp>
        <p:nvSpPr>
          <p:cNvPr id="4" name="TextBox 3"/>
          <p:cNvSpPr txBox="1"/>
          <p:nvPr/>
        </p:nvSpPr>
        <p:spPr>
          <a:xfrm>
            <a:off x="4318530" y="5608351"/>
            <a:ext cx="4172857" cy="461665"/>
          </a:xfrm>
          <a:prstGeom prst="rect">
            <a:avLst/>
          </a:prstGeom>
          <a:noFill/>
        </p:spPr>
        <p:txBody>
          <a:bodyPr wrap="square" rtlCol="0">
            <a:spAutoFit/>
          </a:bodyPr>
          <a:lstStyle/>
          <a:p>
            <a:r>
              <a:rPr lang="en-US" sz="1200" dirty="0" smtClean="0">
                <a:latin typeface="Print Bold" panose="02000000000000000000" pitchFamily="2" charset="0"/>
              </a:rPr>
              <a:t>Interested to franchise JOE? </a:t>
            </a:r>
            <a:br>
              <a:rPr lang="en-US" sz="1200" dirty="0" smtClean="0">
                <a:latin typeface="Print Bold" panose="02000000000000000000" pitchFamily="2" charset="0"/>
              </a:rPr>
            </a:br>
            <a:r>
              <a:rPr lang="en-US" sz="1200" dirty="0" smtClean="0">
                <a:latin typeface="Print Bold" panose="02000000000000000000" pitchFamily="2" charset="0"/>
              </a:rPr>
              <a:t>E-mail </a:t>
            </a:r>
            <a:r>
              <a:rPr lang="en-US" sz="1200" dirty="0" smtClean="0">
                <a:latin typeface="Print Bold" panose="02000000000000000000" pitchFamily="2" charset="0"/>
                <a:hlinkClick r:id="rId7"/>
              </a:rPr>
              <a:t>license@ssagroup.com</a:t>
            </a:r>
            <a:r>
              <a:rPr lang="en-US" sz="1200" dirty="0" smtClean="0">
                <a:latin typeface="Print Bold" panose="02000000000000000000" pitchFamily="2" charset="0"/>
              </a:rPr>
              <a:t> to enquire. </a:t>
            </a:r>
            <a:endParaRPr lang="en-US" sz="1200" dirty="0">
              <a:latin typeface="Print Bold" panose="02000000000000000000" pitchFamily="2" charset="0"/>
            </a:endParaRPr>
          </a:p>
        </p:txBody>
      </p:sp>
      <p:sp>
        <p:nvSpPr>
          <p:cNvPr id="53" name="TextBox 52"/>
          <p:cNvSpPr txBox="1"/>
          <p:nvPr/>
        </p:nvSpPr>
        <p:spPr>
          <a:xfrm>
            <a:off x="5373613" y="202522"/>
            <a:ext cx="1012537"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ABOUT US</a:t>
            </a:r>
            <a:endParaRPr lang="en-US" sz="1600" b="1" dirty="0">
              <a:solidFill>
                <a:srgbClr val="6E266F"/>
              </a:solidFill>
              <a:latin typeface="Print Bold" panose="02000000000000000000" pitchFamily="2" charset="0"/>
            </a:endParaRPr>
          </a:p>
        </p:txBody>
      </p:sp>
      <p:sp>
        <p:nvSpPr>
          <p:cNvPr id="54" name="TextBox 53"/>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56" name="Picture 55"/>
          <p:cNvPicPr>
            <a:picLocks noChangeAspect="1"/>
          </p:cNvPicPr>
          <p:nvPr/>
        </p:nvPicPr>
        <p:blipFill rotWithShape="1">
          <a:blip r:embed="rId8"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57" name="Oval 56"/>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2280719" y="7635246"/>
            <a:ext cx="2720657" cy="2628158"/>
            <a:chOff x="5539323" y="7766999"/>
            <a:chExt cx="2720657" cy="2516329"/>
          </a:xfrm>
        </p:grpSpPr>
        <p:sp>
          <p:nvSpPr>
            <p:cNvPr id="59" name="Rectangle 58"/>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68" name="Rectangle 67"/>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Manual Input 68"/>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71" name="Rectangle 70"/>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72" name="Rectangle 71"/>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73" name="Rounded Rectangle 72"/>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74"/>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78" name="Isosceles Triangle 77"/>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81" name="Rectangle 80"/>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84" name="TextBox 83"/>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85" name="Rectangle 84"/>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86" name="TextBox 85"/>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87" name="Rectangle 86"/>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89" name="TextBox 88"/>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3601072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733"/>
          <a:stretch/>
        </p:blipFill>
        <p:spPr>
          <a:xfrm>
            <a:off x="-4275" y="48006"/>
            <a:ext cx="13749303" cy="6799603"/>
          </a:xfrm>
          <a:prstGeom prst="rect">
            <a:avLst/>
          </a:prstGeom>
        </p:spPr>
      </p:pic>
      <p:sp>
        <p:nvSpPr>
          <p:cNvPr id="6" name="Rectangle 5"/>
          <p:cNvSpPr/>
          <p:nvPr/>
        </p:nvSpPr>
        <p:spPr>
          <a:xfrm>
            <a:off x="-3822"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18530"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88950"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2623"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2101"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889"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3" y="809509"/>
            <a:ext cx="7022341" cy="4873038"/>
          </a:xfrm>
          <a:prstGeom prst="rect">
            <a:avLst/>
          </a:prstGeom>
        </p:spPr>
      </p:pic>
      <p:sp>
        <p:nvSpPr>
          <p:cNvPr id="163" name="TextBox 162"/>
          <p:cNvSpPr txBox="1"/>
          <p:nvPr/>
        </p:nvSpPr>
        <p:spPr>
          <a:xfrm>
            <a:off x="5373613" y="202522"/>
            <a:ext cx="1012537"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ABOUT US</a:t>
            </a:r>
            <a:endParaRPr lang="en-US" sz="1600" b="1" dirty="0">
              <a:solidFill>
                <a:srgbClr val="6E266F"/>
              </a:solidFill>
              <a:latin typeface="Print Bold" panose="02000000000000000000" pitchFamily="2" charset="0"/>
            </a:endParaRPr>
          </a:p>
        </p:txBody>
      </p:sp>
      <p:sp>
        <p:nvSpPr>
          <p:cNvPr id="164" name="TextBox 163"/>
          <p:cNvSpPr txBox="1"/>
          <p:nvPr/>
        </p:nvSpPr>
        <p:spPr>
          <a:xfrm>
            <a:off x="6540245" y="201352"/>
            <a:ext cx="1372753" cy="338554"/>
          </a:xfrm>
          <a:prstGeom prst="rect">
            <a:avLst/>
          </a:prstGeom>
          <a:noFill/>
        </p:spPr>
        <p:txBody>
          <a:bodyPr wrap="square" rtlCol="0">
            <a:spAutoFit/>
          </a:bodyPr>
          <a:lstStyle/>
          <a:p>
            <a:r>
              <a:rPr lang="en-US" sz="1600" b="1" dirty="0" smtClean="0">
                <a:latin typeface="Print Bold" panose="02000000000000000000" pitchFamily="2" charset="0"/>
              </a:rPr>
              <a:t>PROGRAMMES</a:t>
            </a:r>
            <a:endParaRPr lang="en-US" sz="1600" b="1" dirty="0">
              <a:latin typeface="Print Bold" panose="02000000000000000000" pitchFamily="2" charset="0"/>
            </a:endParaRPr>
          </a:p>
        </p:txBody>
      </p:sp>
      <p:sp>
        <p:nvSpPr>
          <p:cNvPr id="165" name="TextBox 164"/>
          <p:cNvSpPr txBox="1"/>
          <p:nvPr/>
        </p:nvSpPr>
        <p:spPr>
          <a:xfrm>
            <a:off x="4643925" y="195875"/>
            <a:ext cx="762612"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HOME</a:t>
            </a:r>
            <a:endParaRPr lang="en-US" sz="1600" b="1" dirty="0">
              <a:solidFill>
                <a:srgbClr val="001D2B"/>
              </a:solidFill>
              <a:latin typeface="Print Bold" panose="02000000000000000000" pitchFamily="2" charset="0"/>
            </a:endParaRPr>
          </a:p>
        </p:txBody>
      </p:sp>
      <p:sp>
        <p:nvSpPr>
          <p:cNvPr id="166" name="TextBox 165"/>
          <p:cNvSpPr txBox="1"/>
          <p:nvPr/>
        </p:nvSpPr>
        <p:spPr>
          <a:xfrm>
            <a:off x="7889492" y="208639"/>
            <a:ext cx="1372753" cy="338554"/>
          </a:xfrm>
          <a:prstGeom prst="rect">
            <a:avLst/>
          </a:prstGeom>
          <a:noFill/>
        </p:spPr>
        <p:txBody>
          <a:bodyPr wrap="square" rtlCol="0">
            <a:spAutoFit/>
          </a:bodyPr>
          <a:lstStyle/>
          <a:p>
            <a:r>
              <a:rPr lang="en-US" sz="1600" b="1" dirty="0" smtClean="0">
                <a:latin typeface="Print Bold" panose="02000000000000000000" pitchFamily="2" charset="0"/>
              </a:rPr>
              <a:t>SCHEDULE</a:t>
            </a:r>
            <a:endParaRPr lang="en-US" sz="1600" b="1" dirty="0">
              <a:latin typeface="Print Bold" panose="02000000000000000000" pitchFamily="2" charset="0"/>
            </a:endParaRPr>
          </a:p>
        </p:txBody>
      </p:sp>
      <p:sp>
        <p:nvSpPr>
          <p:cNvPr id="167" name="TextBox 166"/>
          <p:cNvSpPr txBox="1"/>
          <p:nvPr/>
        </p:nvSpPr>
        <p:spPr>
          <a:xfrm>
            <a:off x="8987273" y="204560"/>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68" name="TextBox 167"/>
          <p:cNvSpPr txBox="1"/>
          <p:nvPr/>
        </p:nvSpPr>
        <p:spPr>
          <a:xfrm>
            <a:off x="10529980" y="195875"/>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sp>
        <p:nvSpPr>
          <p:cNvPr id="8" name="Rounded Rectangle 7"/>
          <p:cNvSpPr/>
          <p:nvPr/>
        </p:nvSpPr>
        <p:spPr>
          <a:xfrm>
            <a:off x="1876807" y="1880164"/>
            <a:ext cx="10283930" cy="4447439"/>
          </a:xfrm>
          <a:prstGeom prst="roundRect">
            <a:avLst>
              <a:gd name="adj" fmla="val 1802"/>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TextBox 150"/>
          <p:cNvSpPr txBox="1"/>
          <p:nvPr/>
        </p:nvSpPr>
        <p:spPr>
          <a:xfrm>
            <a:off x="2204619" y="2828537"/>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VISION &amp; MISSION</a:t>
            </a:r>
            <a:endParaRPr lang="en-US" sz="1100" dirty="0">
              <a:solidFill>
                <a:schemeClr val="tx1">
                  <a:lumMod val="65000"/>
                  <a:lumOff val="35000"/>
                </a:schemeClr>
              </a:solidFill>
              <a:latin typeface="Print Bold" panose="02000000000000000000" pitchFamily="2" charset="0"/>
            </a:endParaRPr>
          </a:p>
        </p:txBody>
      </p:sp>
      <p:sp>
        <p:nvSpPr>
          <p:cNvPr id="153" name="TextBox 152"/>
          <p:cNvSpPr txBox="1"/>
          <p:nvPr/>
        </p:nvSpPr>
        <p:spPr>
          <a:xfrm>
            <a:off x="2204619" y="3156608"/>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PERSONALITY</a:t>
            </a:r>
            <a:endParaRPr lang="en-US" sz="1100" dirty="0">
              <a:solidFill>
                <a:schemeClr val="tx1">
                  <a:lumMod val="65000"/>
                  <a:lumOff val="35000"/>
                </a:schemeClr>
              </a:solidFill>
              <a:latin typeface="Print Bold" panose="02000000000000000000" pitchFamily="2" charset="0"/>
            </a:endParaRPr>
          </a:p>
        </p:txBody>
      </p:sp>
      <p:sp>
        <p:nvSpPr>
          <p:cNvPr id="155" name="TextBox 154"/>
          <p:cNvSpPr txBox="1"/>
          <p:nvPr/>
        </p:nvSpPr>
        <p:spPr>
          <a:xfrm>
            <a:off x="2204619" y="3484679"/>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OUR CENTRES</a:t>
            </a:r>
            <a:endParaRPr lang="en-US" sz="1100" dirty="0">
              <a:solidFill>
                <a:schemeClr val="tx1">
                  <a:lumMod val="65000"/>
                  <a:lumOff val="35000"/>
                </a:schemeClr>
              </a:solidFill>
              <a:latin typeface="Print Bold" panose="02000000000000000000" pitchFamily="2" charset="0"/>
            </a:endParaRPr>
          </a:p>
        </p:txBody>
      </p:sp>
      <p:sp>
        <p:nvSpPr>
          <p:cNvPr id="156" name="TextBox 155"/>
          <p:cNvSpPr txBox="1"/>
          <p:nvPr/>
        </p:nvSpPr>
        <p:spPr>
          <a:xfrm>
            <a:off x="2204619" y="3812531"/>
            <a:ext cx="1284544" cy="261610"/>
          </a:xfrm>
          <a:prstGeom prst="rect">
            <a:avLst/>
          </a:prstGeom>
          <a:noFill/>
        </p:spPr>
        <p:txBody>
          <a:bodyPr wrap="square" rtlCol="0">
            <a:spAutoFit/>
          </a:bodyPr>
          <a:lstStyle/>
          <a:p>
            <a:r>
              <a:rPr lang="en-US" sz="1100" b="1" dirty="0" smtClean="0">
                <a:solidFill>
                  <a:schemeClr val="tx1">
                    <a:lumMod val="65000"/>
                    <a:lumOff val="35000"/>
                  </a:schemeClr>
                </a:solidFill>
                <a:latin typeface="Print Bold" panose="02000000000000000000" pitchFamily="2" charset="0"/>
              </a:rPr>
              <a:t>OUR INSTRUCTORS</a:t>
            </a:r>
            <a:endParaRPr lang="en-US" sz="1100" b="1" dirty="0">
              <a:solidFill>
                <a:schemeClr val="tx1">
                  <a:lumMod val="65000"/>
                  <a:lumOff val="35000"/>
                </a:schemeClr>
              </a:solidFill>
              <a:latin typeface="Print Bold" panose="02000000000000000000" pitchFamily="2" charset="0"/>
            </a:endParaRPr>
          </a:p>
        </p:txBody>
      </p:sp>
      <p:cxnSp>
        <p:nvCxnSpPr>
          <p:cNvPr id="157" name="Straight Connector 156"/>
          <p:cNvCxnSpPr/>
          <p:nvPr/>
        </p:nvCxnSpPr>
        <p:spPr>
          <a:xfrm>
            <a:off x="2194891" y="3105218"/>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2204619" y="3450308"/>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204619" y="3774377"/>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208122" y="4091676"/>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2214417" y="2506243"/>
            <a:ext cx="1284544" cy="261610"/>
          </a:xfrm>
          <a:prstGeom prst="rect">
            <a:avLst/>
          </a:prstGeom>
          <a:noFill/>
        </p:spPr>
        <p:txBody>
          <a:bodyPr wrap="square" rtlCol="0">
            <a:spAutoFit/>
          </a:bodyPr>
          <a:lstStyle/>
          <a:p>
            <a:r>
              <a:rPr lang="en-US" sz="1100" dirty="0" smtClean="0">
                <a:solidFill>
                  <a:schemeClr val="tx1">
                    <a:lumMod val="65000"/>
                    <a:lumOff val="35000"/>
                  </a:schemeClr>
                </a:solidFill>
                <a:latin typeface="Print Bold" panose="02000000000000000000" pitchFamily="2" charset="0"/>
              </a:rPr>
              <a:t>CEO’S MESSAGE</a:t>
            </a:r>
            <a:endParaRPr lang="en-US" sz="1100" dirty="0">
              <a:solidFill>
                <a:schemeClr val="tx1">
                  <a:lumMod val="65000"/>
                  <a:lumOff val="35000"/>
                </a:schemeClr>
              </a:solidFill>
              <a:latin typeface="Print Bold" panose="02000000000000000000" pitchFamily="2" charset="0"/>
            </a:endParaRPr>
          </a:p>
        </p:txBody>
      </p:sp>
      <p:cxnSp>
        <p:nvCxnSpPr>
          <p:cNvPr id="162" name="Straight Connector 161"/>
          <p:cNvCxnSpPr/>
          <p:nvPr/>
        </p:nvCxnSpPr>
        <p:spPr>
          <a:xfrm>
            <a:off x="2204689" y="2782924"/>
            <a:ext cx="1187265" cy="0"/>
          </a:xfrm>
          <a:prstGeom prst="line">
            <a:avLst/>
          </a:prstGeom>
          <a:ln w="9525">
            <a:solidFill>
              <a:srgbClr val="FFC000"/>
            </a:solidFill>
          </a:ln>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3974882" y="2258008"/>
            <a:ext cx="1992329" cy="646331"/>
          </a:xfrm>
          <a:prstGeom prst="rect">
            <a:avLst/>
          </a:prstGeom>
          <a:noFill/>
        </p:spPr>
        <p:txBody>
          <a:bodyPr wrap="square" rtlCol="0">
            <a:spAutoFit/>
          </a:bodyPr>
          <a:lstStyle/>
          <a:p>
            <a:r>
              <a:rPr lang="en-US" b="1" dirty="0" smtClean="0">
                <a:solidFill>
                  <a:srgbClr val="6E266F"/>
                </a:solidFill>
                <a:latin typeface="Franklin Gothic Demi" panose="020B0703020102020204" pitchFamily="34" charset="0"/>
              </a:rPr>
              <a:t>OUR INSTRUCTORS </a:t>
            </a:r>
            <a:endParaRPr lang="en-US" b="1" dirty="0">
              <a:solidFill>
                <a:srgbClr val="6E266F"/>
              </a:solidFill>
              <a:latin typeface="Franklin Gothic Demi" panose="020B0703020102020204" pitchFamily="34" charset="0"/>
            </a:endParaRPr>
          </a:p>
        </p:txBody>
      </p:sp>
      <p:cxnSp>
        <p:nvCxnSpPr>
          <p:cNvPr id="50" name="Straight Connector 49"/>
          <p:cNvCxnSpPr/>
          <p:nvPr/>
        </p:nvCxnSpPr>
        <p:spPr>
          <a:xfrm>
            <a:off x="3677825" y="1890554"/>
            <a:ext cx="0" cy="43891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73" name="Flowchart: Manual Input 172"/>
          <p:cNvSpPr/>
          <p:nvPr/>
        </p:nvSpPr>
        <p:spPr>
          <a:xfrm flipH="1">
            <a:off x="1485520" y="1641084"/>
            <a:ext cx="1787284" cy="606082"/>
          </a:xfrm>
          <a:prstGeom prst="flowChartManualInput">
            <a:avLst/>
          </a:prstGeom>
          <a:solidFill>
            <a:srgbClr val="7027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620400" y="1747030"/>
            <a:ext cx="1404552" cy="461665"/>
          </a:xfrm>
          <a:prstGeom prst="rect">
            <a:avLst/>
          </a:prstGeom>
        </p:spPr>
        <p:txBody>
          <a:bodyPr wrap="none">
            <a:spAutoFit/>
          </a:bodyPr>
          <a:lstStyle/>
          <a:p>
            <a:r>
              <a:rPr lang="en-US" sz="2400" b="1" dirty="0" smtClean="0">
                <a:solidFill>
                  <a:schemeClr val="bg1"/>
                </a:solidFill>
                <a:latin typeface="Franklin Gothic Demi" panose="020B0703020102020204" pitchFamily="34" charset="0"/>
              </a:rPr>
              <a:t>About Us</a:t>
            </a:r>
            <a:endParaRPr lang="en-US" sz="2400" dirty="0">
              <a:latin typeface="Franklin Gothic Demi" panose="020B0703020102020204" pitchFamily="34" charset="0"/>
            </a:endParaRPr>
          </a:p>
        </p:txBody>
      </p:sp>
      <p:pic>
        <p:nvPicPr>
          <p:cNvPr id="34" name="Picture 33"/>
          <p:cNvPicPr>
            <a:picLocks noChangeAspect="1"/>
          </p:cNvPicPr>
          <p:nvPr/>
        </p:nvPicPr>
        <p:blipFill>
          <a:blip r:embed="rId5" cstate="print">
            <a:clrChange>
              <a:clrFrom>
                <a:srgbClr val="FDFFFE"/>
              </a:clrFrom>
              <a:clrTo>
                <a:srgbClr val="FDFFFE">
                  <a:alpha val="0"/>
                </a:srgbClr>
              </a:clrTo>
            </a:clrChange>
            <a:extLst>
              <a:ext uri="{28A0092B-C50C-407E-A947-70E740481C1C}">
                <a14:useLocalDpi xmlns:a14="http://schemas.microsoft.com/office/drawing/2010/main" val="0"/>
              </a:ext>
            </a:extLst>
          </a:blip>
          <a:stretch>
            <a:fillRect/>
          </a:stretch>
        </p:blipFill>
        <p:spPr>
          <a:xfrm>
            <a:off x="1408406" y="4103128"/>
            <a:ext cx="2760233" cy="2760233"/>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434597">
            <a:off x="8507085" y="2784361"/>
            <a:ext cx="3748925" cy="2601505"/>
          </a:xfrm>
          <a:prstGeom prst="rect">
            <a:avLst/>
          </a:prstGeom>
        </p:spPr>
      </p:pic>
      <p:sp>
        <p:nvSpPr>
          <p:cNvPr id="4" name="TextBox 3"/>
          <p:cNvSpPr txBox="1"/>
          <p:nvPr/>
        </p:nvSpPr>
        <p:spPr>
          <a:xfrm>
            <a:off x="3973495" y="2959342"/>
            <a:ext cx="4335933" cy="461665"/>
          </a:xfrm>
          <a:prstGeom prst="rect">
            <a:avLst/>
          </a:prstGeom>
          <a:noFill/>
        </p:spPr>
        <p:txBody>
          <a:bodyPr wrap="square" rtlCol="0">
            <a:spAutoFit/>
          </a:bodyPr>
          <a:lstStyle/>
          <a:p>
            <a:r>
              <a:rPr lang="en-US" sz="1200" dirty="0" smtClean="0">
                <a:latin typeface="Print Bold" panose="02000000000000000000" pitchFamily="2" charset="0"/>
              </a:rPr>
              <a:t>Our engaging instructors are qualified trainers with a minimum academic qualification of a diploma in business-related subjects. </a:t>
            </a:r>
            <a:endParaRPr lang="en-US" sz="1200" dirty="0">
              <a:latin typeface="Print Bold" panose="02000000000000000000" pitchFamily="2" charset="0"/>
            </a:endParaRPr>
          </a:p>
        </p:txBody>
      </p:sp>
      <p:pic>
        <p:nvPicPr>
          <p:cNvPr id="40" name="Picture 39"/>
          <p:cNvPicPr>
            <a:picLocks noChangeAspect="1"/>
          </p:cNvPicPr>
          <p:nvPr/>
        </p:nvPicPr>
        <p:blipFill rotWithShape="1">
          <a:blip r:embed="rId7" cstate="print">
            <a:extLst>
              <a:ext uri="{28A0092B-C50C-407E-A947-70E740481C1C}">
                <a14:useLocalDpi xmlns:a14="http://schemas.microsoft.com/office/drawing/2010/main" val="0"/>
              </a:ext>
            </a:extLst>
          </a:blip>
          <a:srcRect t="-1" b="44671"/>
          <a:stretch/>
        </p:blipFill>
        <p:spPr>
          <a:xfrm>
            <a:off x="-4587" y="7021158"/>
            <a:ext cx="6858000" cy="3794560"/>
          </a:xfrm>
          <a:prstGeom prst="rect">
            <a:avLst/>
          </a:prstGeom>
        </p:spPr>
      </p:pic>
      <p:pic>
        <p:nvPicPr>
          <p:cNvPr id="41" name="Picture 40"/>
          <p:cNvPicPr>
            <a:picLocks noChangeAspect="1"/>
          </p:cNvPicPr>
          <p:nvPr/>
        </p:nvPicPr>
        <p:blipFill rotWithShape="1">
          <a:blip r:embed="rId7" cstate="print">
            <a:extLst>
              <a:ext uri="{28A0092B-C50C-407E-A947-70E740481C1C}">
                <a14:useLocalDpi xmlns:a14="http://schemas.microsoft.com/office/drawing/2010/main" val="0"/>
              </a:ext>
            </a:extLst>
          </a:blip>
          <a:srcRect b="44972"/>
          <a:stretch/>
        </p:blipFill>
        <p:spPr>
          <a:xfrm>
            <a:off x="6854178" y="7021976"/>
            <a:ext cx="6858000" cy="3773863"/>
          </a:xfrm>
          <a:prstGeom prst="rect">
            <a:avLst/>
          </a:prstGeom>
        </p:spPr>
      </p:pic>
      <p:sp>
        <p:nvSpPr>
          <p:cNvPr id="42" name="Oval 41"/>
          <p:cNvSpPr/>
          <p:nvPr/>
        </p:nvSpPr>
        <p:spPr>
          <a:xfrm>
            <a:off x="2391434" y="7666119"/>
            <a:ext cx="2526365" cy="2497382"/>
          </a:xfrm>
          <a:prstGeom prst="ellipse">
            <a:avLst/>
          </a:prstGeom>
          <a:solidFill>
            <a:srgbClr val="36363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2280719" y="7635246"/>
            <a:ext cx="2720657" cy="2628158"/>
            <a:chOff x="5539323" y="7766999"/>
            <a:chExt cx="2720657" cy="2516329"/>
          </a:xfrm>
        </p:grpSpPr>
        <p:sp>
          <p:nvSpPr>
            <p:cNvPr id="44" name="Rectangle 43"/>
            <p:cNvSpPr/>
            <p:nvPr/>
          </p:nvSpPr>
          <p:spPr>
            <a:xfrm>
              <a:off x="6386346" y="7766999"/>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2351796">
              <a:off x="7225308" y="807505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rot="5400000">
              <a:off x="7609593" y="8853880"/>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8070308">
              <a:off x="7270772" y="969683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442496" y="10001925"/>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5400000">
              <a:off x="5183688" y="8872048"/>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rot="8405833">
              <a:off x="5539323" y="8081664"/>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rot="2420143">
              <a:off x="5561631" y="9690783"/>
              <a:ext cx="1034672" cy="138308"/>
            </a:xfrm>
            <a:prstGeom prst="rect">
              <a:avLst/>
            </a:prstGeom>
            <a:solidFill>
              <a:srgbClr val="FFC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p:cNvSpPr/>
          <p:nvPr/>
        </p:nvSpPr>
        <p:spPr>
          <a:xfrm>
            <a:off x="2778676" y="8410602"/>
            <a:ext cx="1814920" cy="954107"/>
          </a:xfrm>
          <a:prstGeom prst="rect">
            <a:avLst/>
          </a:prstGeom>
        </p:spPr>
        <p:txBody>
          <a:bodyPr wrap="none">
            <a:spAutoFit/>
          </a:bodyPr>
          <a:lstStyle/>
          <a:p>
            <a:pPr algn="ctr"/>
            <a:r>
              <a:rPr lang="en-US" sz="2800" b="1" dirty="0" smtClean="0">
                <a:solidFill>
                  <a:schemeClr val="bg1"/>
                </a:solidFill>
                <a:latin typeface="Franklin Gothic Demi" panose="020B0703020102020204" pitchFamily="34" charset="0"/>
              </a:rPr>
              <a:t>READY? </a:t>
            </a:r>
            <a:br>
              <a:rPr lang="en-US" sz="2800" b="1" dirty="0" smtClean="0">
                <a:solidFill>
                  <a:schemeClr val="bg1"/>
                </a:solidFill>
                <a:latin typeface="Franklin Gothic Demi" panose="020B0703020102020204" pitchFamily="34" charset="0"/>
              </a:rPr>
            </a:br>
            <a:r>
              <a:rPr lang="en-US" sz="2800" b="1" dirty="0" smtClean="0">
                <a:solidFill>
                  <a:schemeClr val="bg1"/>
                </a:solidFill>
                <a:latin typeface="Franklin Gothic Demi" panose="020B0703020102020204" pitchFamily="34" charset="0"/>
              </a:rPr>
              <a:t>LET’S JOE!</a:t>
            </a:r>
            <a:endParaRPr lang="en-US" sz="2800" dirty="0"/>
          </a:p>
        </p:txBody>
      </p:sp>
      <p:sp>
        <p:nvSpPr>
          <p:cNvPr id="57" name="Rectangle 56"/>
          <p:cNvSpPr/>
          <p:nvPr/>
        </p:nvSpPr>
        <p:spPr>
          <a:xfrm>
            <a:off x="7084225" y="7646441"/>
            <a:ext cx="5207797" cy="2818695"/>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Manual Input 57"/>
          <p:cNvSpPr/>
          <p:nvPr/>
        </p:nvSpPr>
        <p:spPr>
          <a:xfrm flipH="1">
            <a:off x="8124772" y="7297954"/>
            <a:ext cx="3094453" cy="1141830"/>
          </a:xfrm>
          <a:prstGeom prst="flowChartManualInp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303446" y="7554116"/>
            <a:ext cx="4703022" cy="830997"/>
          </a:xfrm>
          <a:prstGeom prst="rect">
            <a:avLst/>
          </a:prstGeom>
        </p:spPr>
        <p:txBody>
          <a:bodyPr wrap="square">
            <a:spAutoFit/>
          </a:bodyPr>
          <a:lstStyle/>
          <a:p>
            <a:pPr algn="ctr"/>
            <a:r>
              <a:rPr lang="en-US" sz="2400" b="1" dirty="0">
                <a:solidFill>
                  <a:schemeClr val="tx1">
                    <a:lumMod val="75000"/>
                    <a:lumOff val="25000"/>
                  </a:schemeClr>
                </a:solidFill>
                <a:latin typeface="Franklin Gothic Demi" panose="020B0703020102020204" pitchFamily="34" charset="0"/>
              </a:rPr>
              <a:t>Choose </a:t>
            </a:r>
            <a:r>
              <a:rPr lang="en-US" sz="2400" b="1" dirty="0" smtClean="0">
                <a:solidFill>
                  <a:schemeClr val="tx1">
                    <a:lumMod val="75000"/>
                    <a:lumOff val="25000"/>
                  </a:schemeClr>
                </a:solidFill>
                <a:latin typeface="Franklin Gothic Demi" panose="020B0703020102020204" pitchFamily="34" charset="0"/>
              </a:rPr>
              <a:t>a JOE </a:t>
            </a:r>
            <a:br>
              <a:rPr lang="en-US" sz="2400" b="1" dirty="0" smtClean="0">
                <a:solidFill>
                  <a:schemeClr val="tx1">
                    <a:lumMod val="75000"/>
                    <a:lumOff val="25000"/>
                  </a:schemeClr>
                </a:solidFill>
                <a:latin typeface="Franklin Gothic Demi" panose="020B0703020102020204" pitchFamily="34" charset="0"/>
              </a:rPr>
            </a:br>
            <a:r>
              <a:rPr lang="en-US" sz="2400" b="1" dirty="0" err="1" smtClean="0">
                <a:solidFill>
                  <a:schemeClr val="tx1">
                    <a:lumMod val="75000"/>
                    <a:lumOff val="25000"/>
                  </a:schemeClr>
                </a:solidFill>
                <a:latin typeface="Franklin Gothic Demi" panose="020B0703020102020204" pitchFamily="34" charset="0"/>
              </a:rPr>
              <a:t>Programme</a:t>
            </a:r>
            <a:r>
              <a:rPr lang="en-US" sz="2400" b="1" dirty="0" smtClean="0">
                <a:solidFill>
                  <a:schemeClr val="tx1">
                    <a:lumMod val="75000"/>
                    <a:lumOff val="25000"/>
                  </a:schemeClr>
                </a:solidFill>
                <a:latin typeface="Franklin Gothic Demi" panose="020B0703020102020204" pitchFamily="34" charset="0"/>
              </a:rPr>
              <a:t> today!</a:t>
            </a:r>
            <a:endParaRPr lang="en-US" sz="2400" dirty="0">
              <a:solidFill>
                <a:schemeClr val="tx1">
                  <a:lumMod val="75000"/>
                  <a:lumOff val="25000"/>
                </a:schemeClr>
              </a:solidFill>
              <a:latin typeface="Franklin Gothic Demi" panose="020B0703020102020204" pitchFamily="34" charset="0"/>
            </a:endParaRPr>
          </a:p>
        </p:txBody>
      </p:sp>
      <p:sp>
        <p:nvSpPr>
          <p:cNvPr id="60" name="Rectangle 59"/>
          <p:cNvSpPr/>
          <p:nvPr/>
        </p:nvSpPr>
        <p:spPr>
          <a:xfrm>
            <a:off x="7401182" y="8676490"/>
            <a:ext cx="1638590" cy="369332"/>
          </a:xfrm>
          <a:prstGeom prst="rect">
            <a:avLst/>
          </a:prstGeom>
        </p:spPr>
        <p:txBody>
          <a:bodyPr wrap="none">
            <a:spAutoFit/>
          </a:bodyPr>
          <a:lstStyle/>
          <a:p>
            <a:r>
              <a:rPr lang="en-US" b="1" dirty="0" smtClean="0">
                <a:solidFill>
                  <a:schemeClr val="tx1">
                    <a:lumMod val="75000"/>
                    <a:lumOff val="25000"/>
                  </a:schemeClr>
                </a:solidFill>
                <a:latin typeface="Franklin Gothic Demi" panose="020B0703020102020204" pitchFamily="34" charset="0"/>
              </a:rPr>
              <a:t>My child’s age</a:t>
            </a:r>
            <a:endParaRPr lang="en-US" dirty="0"/>
          </a:p>
        </p:txBody>
      </p:sp>
      <p:sp>
        <p:nvSpPr>
          <p:cNvPr id="61" name="Rectangle 60"/>
          <p:cNvSpPr/>
          <p:nvPr/>
        </p:nvSpPr>
        <p:spPr>
          <a:xfrm>
            <a:off x="7407867" y="9123573"/>
            <a:ext cx="2103166" cy="646331"/>
          </a:xfrm>
          <a:prstGeom prst="rect">
            <a:avLst/>
          </a:prstGeom>
        </p:spPr>
        <p:txBody>
          <a:bodyPr wrap="square">
            <a:spAutoFit/>
          </a:bodyPr>
          <a:lstStyle/>
          <a:p>
            <a:r>
              <a:rPr lang="en-US" b="1" dirty="0" smtClean="0">
                <a:solidFill>
                  <a:schemeClr val="tx1">
                    <a:lumMod val="75000"/>
                    <a:lumOff val="25000"/>
                  </a:schemeClr>
                </a:solidFill>
                <a:latin typeface="Franklin Gothic Demi" panose="020B0703020102020204" pitchFamily="34" charset="0"/>
              </a:rPr>
              <a:t>I would like to enroll my child for</a:t>
            </a:r>
            <a:endParaRPr lang="en-US" dirty="0"/>
          </a:p>
        </p:txBody>
      </p:sp>
      <p:sp>
        <p:nvSpPr>
          <p:cNvPr id="62" name="Rounded Rectangle 61"/>
          <p:cNvSpPr/>
          <p:nvPr/>
        </p:nvSpPr>
        <p:spPr>
          <a:xfrm>
            <a:off x="9340538" y="8607153"/>
            <a:ext cx="907080" cy="438669"/>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p:cNvSpPr/>
          <p:nvPr/>
        </p:nvSpPr>
        <p:spPr>
          <a:xfrm>
            <a:off x="9557679" y="9228239"/>
            <a:ext cx="2229625" cy="438912"/>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ounded Rectangle 63"/>
          <p:cNvSpPr/>
          <p:nvPr/>
        </p:nvSpPr>
        <p:spPr>
          <a:xfrm>
            <a:off x="10644038" y="9912107"/>
            <a:ext cx="1188720" cy="365760"/>
          </a:xfrm>
          <a:prstGeom prst="round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691883" y="9918475"/>
            <a:ext cx="1061509" cy="338554"/>
          </a:xfrm>
          <a:prstGeom prst="rect">
            <a:avLst/>
          </a:prstGeom>
        </p:spPr>
        <p:txBody>
          <a:bodyPr wrap="none">
            <a:spAutoFit/>
          </a:bodyPr>
          <a:lstStyle/>
          <a:p>
            <a:r>
              <a:rPr lang="en-US" sz="1600" b="1" dirty="0" smtClean="0">
                <a:solidFill>
                  <a:schemeClr val="bg1"/>
                </a:solidFill>
                <a:latin typeface="Franklin Gothic Demi" panose="020B0703020102020204" pitchFamily="34" charset="0"/>
              </a:rPr>
              <a:t>Let’s JOE!</a:t>
            </a:r>
            <a:endParaRPr lang="en-US" sz="1600" dirty="0">
              <a:solidFill>
                <a:schemeClr val="bg1"/>
              </a:solidFill>
            </a:endParaRPr>
          </a:p>
        </p:txBody>
      </p:sp>
      <p:sp>
        <p:nvSpPr>
          <p:cNvPr id="66" name="Isosceles Triangle 65"/>
          <p:cNvSpPr/>
          <p:nvPr/>
        </p:nvSpPr>
        <p:spPr>
          <a:xfrm rot="10800000">
            <a:off x="10024406" y="8764800"/>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p:nvSpPr>
        <p:spPr>
          <a:xfrm rot="10800000">
            <a:off x="11548374" y="9399917"/>
            <a:ext cx="155448" cy="153638"/>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407867" y="9918475"/>
            <a:ext cx="2103543" cy="307777"/>
          </a:xfrm>
          <a:prstGeom prst="rect">
            <a:avLst/>
          </a:prstGeom>
          <a:noFill/>
        </p:spPr>
        <p:txBody>
          <a:bodyPr wrap="square" rtlCol="0">
            <a:spAutoFit/>
          </a:bodyPr>
          <a:lstStyle/>
          <a:p>
            <a:r>
              <a:rPr lang="en-US" sz="1400" u="sng" dirty="0" smtClean="0">
                <a:solidFill>
                  <a:schemeClr val="tx1">
                    <a:lumMod val="85000"/>
                    <a:lumOff val="15000"/>
                  </a:schemeClr>
                </a:solidFill>
                <a:latin typeface="Print Bold" panose="02000000000000000000" pitchFamily="2" charset="0"/>
              </a:rPr>
              <a:t>Our </a:t>
            </a:r>
            <a:r>
              <a:rPr lang="en-US" sz="1400" u="sng" dirty="0" err="1" smtClean="0">
                <a:solidFill>
                  <a:schemeClr val="tx1">
                    <a:lumMod val="85000"/>
                    <a:lumOff val="15000"/>
                  </a:schemeClr>
                </a:solidFill>
                <a:latin typeface="Print Bold" panose="02000000000000000000" pitchFamily="2" charset="0"/>
              </a:rPr>
              <a:t>Programmes</a:t>
            </a:r>
            <a:endParaRPr lang="en-US" sz="1400" u="sng" dirty="0">
              <a:solidFill>
                <a:schemeClr val="tx1">
                  <a:lumMod val="85000"/>
                  <a:lumOff val="15000"/>
                </a:schemeClr>
              </a:solidFill>
              <a:latin typeface="Print Bold" panose="02000000000000000000" pitchFamily="2" charset="0"/>
            </a:endParaRPr>
          </a:p>
        </p:txBody>
      </p:sp>
      <p:sp>
        <p:nvSpPr>
          <p:cNvPr id="69" name="Rectangle 68"/>
          <p:cNvSpPr/>
          <p:nvPr/>
        </p:nvSpPr>
        <p:spPr>
          <a:xfrm>
            <a:off x="0" y="6835252"/>
            <a:ext cx="13716000" cy="18125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0" y="10794402"/>
            <a:ext cx="13716000" cy="1516263"/>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4826272" y="11139990"/>
            <a:ext cx="1360543" cy="707886"/>
          </a:xfrm>
          <a:prstGeom prst="rect">
            <a:avLst/>
          </a:prstGeom>
          <a:noFill/>
        </p:spPr>
        <p:txBody>
          <a:bodyPr wrap="square" rtlCol="0">
            <a:spAutoFit/>
          </a:bodyPr>
          <a:lstStyle/>
          <a:p>
            <a:r>
              <a:rPr lang="en-US" sz="1000" dirty="0">
                <a:solidFill>
                  <a:schemeClr val="bg1"/>
                </a:solidFill>
                <a:latin typeface="Print Bold" panose="02000000000000000000" pitchFamily="2" charset="0"/>
              </a:rPr>
              <a:t>FAQ</a:t>
            </a:r>
          </a:p>
          <a:p>
            <a:r>
              <a:rPr lang="en-US" sz="1000" dirty="0" smtClean="0">
                <a:solidFill>
                  <a:schemeClr val="bg1"/>
                </a:solidFill>
                <a:latin typeface="Print Bold" panose="02000000000000000000" pitchFamily="2" charset="0"/>
              </a:rPr>
              <a:t>Be Part of JOE</a:t>
            </a:r>
          </a:p>
          <a:p>
            <a:r>
              <a:rPr lang="en-US" sz="1000" dirty="0" smtClean="0">
                <a:solidFill>
                  <a:schemeClr val="bg1"/>
                </a:solidFill>
                <a:latin typeface="Print Bold" panose="02000000000000000000" pitchFamily="2" charset="0"/>
              </a:rPr>
              <a:t>Contact Us</a:t>
            </a:r>
          </a:p>
          <a:p>
            <a:r>
              <a:rPr lang="en-US" sz="1000" dirty="0" smtClean="0">
                <a:solidFill>
                  <a:schemeClr val="bg1"/>
                </a:solidFill>
                <a:latin typeface="Print Bold" panose="02000000000000000000" pitchFamily="2" charset="0"/>
              </a:rPr>
              <a:t>Terms of Services</a:t>
            </a:r>
          </a:p>
        </p:txBody>
      </p:sp>
      <p:sp>
        <p:nvSpPr>
          <p:cNvPr id="72" name="TextBox 71"/>
          <p:cNvSpPr txBox="1"/>
          <p:nvPr/>
        </p:nvSpPr>
        <p:spPr>
          <a:xfrm>
            <a:off x="1737496" y="11376226"/>
            <a:ext cx="2259567" cy="553998"/>
          </a:xfrm>
          <a:prstGeom prst="rect">
            <a:avLst/>
          </a:prstGeom>
          <a:noFill/>
        </p:spPr>
        <p:txBody>
          <a:bodyPr wrap="square" rtlCol="0">
            <a:spAutoFit/>
          </a:bodyPr>
          <a:lstStyle/>
          <a:p>
            <a:r>
              <a:rPr lang="en-US" sz="1000" dirty="0" smtClean="0">
                <a:solidFill>
                  <a:schemeClr val="bg1"/>
                </a:solidFill>
                <a:latin typeface="Print Bold" panose="02000000000000000000" pitchFamily="2" charset="0"/>
              </a:rPr>
              <a:t>An entrepreneurship and financial literacy </a:t>
            </a:r>
            <a:r>
              <a:rPr lang="en-US" sz="1000" dirty="0" err="1" smtClean="0">
                <a:solidFill>
                  <a:schemeClr val="bg1"/>
                </a:solidFill>
                <a:latin typeface="Print Bold" panose="02000000000000000000" pitchFamily="2" charset="0"/>
              </a:rPr>
              <a:t>programme</a:t>
            </a:r>
            <a:r>
              <a:rPr lang="en-US" sz="1000" dirty="0" smtClean="0">
                <a:solidFill>
                  <a:schemeClr val="bg1"/>
                </a:solidFill>
                <a:latin typeface="Print Bold" panose="02000000000000000000" pitchFamily="2" charset="0"/>
              </a:rPr>
              <a:t> that focuses on the personal development of teens and tweens. </a:t>
            </a:r>
          </a:p>
        </p:txBody>
      </p:sp>
      <p:sp>
        <p:nvSpPr>
          <p:cNvPr id="73" name="Rectangle 72"/>
          <p:cNvSpPr/>
          <p:nvPr/>
        </p:nvSpPr>
        <p:spPr>
          <a:xfrm>
            <a:off x="1744218" y="11075758"/>
            <a:ext cx="551754" cy="369332"/>
          </a:xfrm>
          <a:prstGeom prst="rect">
            <a:avLst/>
          </a:prstGeom>
        </p:spPr>
        <p:txBody>
          <a:bodyPr wrap="none">
            <a:spAutoFit/>
          </a:bodyPr>
          <a:lstStyle/>
          <a:p>
            <a:pPr algn="ctr"/>
            <a:r>
              <a:rPr lang="en-US" b="1" dirty="0" smtClean="0">
                <a:solidFill>
                  <a:schemeClr val="bg1"/>
                </a:solidFill>
                <a:latin typeface="Franklin Gothic Demi" panose="020B0703020102020204" pitchFamily="34" charset="0"/>
              </a:rPr>
              <a:t>JOE</a:t>
            </a:r>
            <a:endParaRPr lang="en-US" dirty="0"/>
          </a:p>
        </p:txBody>
      </p:sp>
      <p:sp>
        <p:nvSpPr>
          <p:cNvPr id="74" name="TextBox 73"/>
          <p:cNvSpPr txBox="1"/>
          <p:nvPr/>
        </p:nvSpPr>
        <p:spPr>
          <a:xfrm>
            <a:off x="9716880" y="11139990"/>
            <a:ext cx="1647962" cy="261610"/>
          </a:xfrm>
          <a:prstGeom prst="rect">
            <a:avLst/>
          </a:prstGeom>
          <a:noFill/>
        </p:spPr>
        <p:txBody>
          <a:bodyPr wrap="square" rtlCol="0">
            <a:spAutoFit/>
          </a:bodyPr>
          <a:lstStyle/>
          <a:p>
            <a:r>
              <a:rPr lang="en-US" sz="1100" dirty="0" smtClean="0">
                <a:solidFill>
                  <a:schemeClr val="bg1"/>
                </a:solidFill>
                <a:latin typeface="Print Bold" panose="02000000000000000000" pitchFamily="2" charset="0"/>
              </a:rPr>
              <a:t>Register to our mailing list</a:t>
            </a:r>
          </a:p>
        </p:txBody>
      </p:sp>
      <p:sp>
        <p:nvSpPr>
          <p:cNvPr id="75" name="Rectangle 74"/>
          <p:cNvSpPr/>
          <p:nvPr/>
        </p:nvSpPr>
        <p:spPr>
          <a:xfrm>
            <a:off x="9767145" y="11394530"/>
            <a:ext cx="2651760" cy="186813"/>
          </a:xfrm>
          <a:prstGeom prst="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12050269" y="11666448"/>
            <a:ext cx="391454" cy="215444"/>
          </a:xfrm>
          <a:prstGeom prst="rect">
            <a:avLst/>
          </a:prstGeom>
          <a:solidFill>
            <a:srgbClr val="FFC000"/>
          </a:solidFill>
        </p:spPr>
        <p:txBody>
          <a:bodyPr wrap="none">
            <a:spAutoFit/>
          </a:bodyPr>
          <a:lstStyle/>
          <a:p>
            <a:pPr algn="ctr"/>
            <a:r>
              <a:rPr lang="en-US" sz="800" b="1" dirty="0" smtClean="0">
                <a:solidFill>
                  <a:schemeClr val="bg1"/>
                </a:solidFill>
                <a:latin typeface="Franklin Gothic Demi" panose="020B0703020102020204" pitchFamily="34" charset="0"/>
              </a:rPr>
              <a:t>Join!</a:t>
            </a:r>
            <a:endParaRPr lang="en-US" sz="800" dirty="0"/>
          </a:p>
        </p:txBody>
      </p:sp>
      <p:sp>
        <p:nvSpPr>
          <p:cNvPr id="78" name="TextBox 77"/>
          <p:cNvSpPr txBox="1"/>
          <p:nvPr/>
        </p:nvSpPr>
        <p:spPr>
          <a:xfrm>
            <a:off x="7255678" y="11105952"/>
            <a:ext cx="1360543" cy="584775"/>
          </a:xfrm>
          <a:prstGeom prst="rect">
            <a:avLst/>
          </a:prstGeom>
          <a:noFill/>
        </p:spPr>
        <p:txBody>
          <a:bodyPr wrap="square" rtlCol="0">
            <a:spAutoFit/>
          </a:bodyPr>
          <a:lstStyle/>
          <a:p>
            <a:r>
              <a:rPr lang="en-US" sz="1200" b="1" dirty="0" smtClean="0">
                <a:solidFill>
                  <a:schemeClr val="bg1"/>
                </a:solidFill>
                <a:latin typeface="Print Bold" panose="02000000000000000000" pitchFamily="2" charset="0"/>
              </a:rPr>
              <a:t>Find us here! </a:t>
            </a:r>
          </a:p>
          <a:p>
            <a:r>
              <a:rPr lang="en-US" sz="1000" dirty="0" smtClean="0">
                <a:solidFill>
                  <a:schemeClr val="bg1"/>
                </a:solidFill>
                <a:latin typeface="Print Bold" panose="02000000000000000000" pitchFamily="2" charset="0"/>
              </a:rPr>
              <a:t>Facebook</a:t>
            </a:r>
          </a:p>
          <a:p>
            <a:r>
              <a:rPr lang="en-US" sz="1000" dirty="0" smtClean="0">
                <a:solidFill>
                  <a:schemeClr val="bg1"/>
                </a:solidFill>
                <a:latin typeface="Print Bold" panose="02000000000000000000" pitchFamily="2" charset="0"/>
              </a:rPr>
              <a:t>Instagram  </a:t>
            </a:r>
            <a:endParaRPr lang="en-US" sz="1000" dirty="0">
              <a:solidFill>
                <a:schemeClr val="bg1"/>
              </a:solidFill>
              <a:latin typeface="Print Bold" panose="02000000000000000000" pitchFamily="2" charset="0"/>
            </a:endParaRPr>
          </a:p>
        </p:txBody>
      </p:sp>
    </p:spTree>
    <p:extLst>
      <p:ext uri="{BB962C8B-B14F-4D97-AF65-F5344CB8AC3E}">
        <p14:creationId xmlns:p14="http://schemas.microsoft.com/office/powerpoint/2010/main" val="10518468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rotWithShape="1">
          <a:blip r:embed="rId2" cstate="print">
            <a:extLst>
              <a:ext uri="{28A0092B-C50C-407E-A947-70E740481C1C}">
                <a14:useLocalDpi xmlns:a14="http://schemas.microsoft.com/office/drawing/2010/main" val="0"/>
              </a:ext>
            </a:extLst>
          </a:blip>
          <a:srcRect b="28523"/>
          <a:stretch/>
        </p:blipFill>
        <p:spPr>
          <a:xfrm>
            <a:off x="0" y="48007"/>
            <a:ext cx="13749303" cy="6819722"/>
          </a:xfrm>
          <a:prstGeom prst="rect">
            <a:avLst/>
          </a:prstGeom>
        </p:spPr>
      </p:pic>
      <p:sp>
        <p:nvSpPr>
          <p:cNvPr id="6" name="Rectangle 5"/>
          <p:cNvSpPr/>
          <p:nvPr/>
        </p:nvSpPr>
        <p:spPr>
          <a:xfrm>
            <a:off x="453" y="0"/>
            <a:ext cx="13716000" cy="76200"/>
          </a:xfrm>
          <a:prstGeom prst="rect">
            <a:avLst/>
          </a:prstGeom>
          <a:solidFill>
            <a:srgbClr val="6E26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 Same Side Corner Rectangle 6"/>
          <p:cNvSpPr/>
          <p:nvPr/>
        </p:nvSpPr>
        <p:spPr>
          <a:xfrm flipV="1">
            <a:off x="4322805" y="76246"/>
            <a:ext cx="8435340" cy="592015"/>
          </a:xfrm>
          <a:prstGeom prst="round2SameRect">
            <a:avLst>
              <a:gd name="adj1" fmla="val 27334"/>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 Single Corner Rectangle 8"/>
          <p:cNvSpPr/>
          <p:nvPr/>
        </p:nvSpPr>
        <p:spPr>
          <a:xfrm rot="10800000" flipH="1">
            <a:off x="11493225" y="77516"/>
            <a:ext cx="1264920" cy="588627"/>
          </a:xfrm>
          <a:prstGeom prst="round1Rect">
            <a:avLst>
              <a:gd name="adj" fmla="val 2982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1636898" y="188447"/>
            <a:ext cx="1235446" cy="338554"/>
          </a:xfrm>
          <a:prstGeom prst="rect">
            <a:avLst/>
          </a:prstGeom>
          <a:noFill/>
        </p:spPr>
        <p:txBody>
          <a:bodyPr wrap="square" rtlCol="0">
            <a:spAutoFit/>
          </a:bodyPr>
          <a:lstStyle/>
          <a:p>
            <a:r>
              <a:rPr lang="en-US" sz="1600" dirty="0" smtClean="0">
                <a:latin typeface="Delicious Heavy" pitchFamily="50" charset="0"/>
              </a:rPr>
              <a:t>LET’S JOE!</a:t>
            </a:r>
            <a:endParaRPr lang="en-US" sz="1600" dirty="0">
              <a:latin typeface="Delicious Heavy" pitchFamily="50" charset="0"/>
            </a:endParaRPr>
          </a:p>
        </p:txBody>
      </p:sp>
      <p:sp>
        <p:nvSpPr>
          <p:cNvPr id="20" name="Round Same Side Corner Rectangle 19"/>
          <p:cNvSpPr/>
          <p:nvPr/>
        </p:nvSpPr>
        <p:spPr>
          <a:xfrm rot="10800000">
            <a:off x="916376" y="80960"/>
            <a:ext cx="2010677" cy="1103692"/>
          </a:xfrm>
          <a:prstGeom prst="round2SameRect">
            <a:avLst>
              <a:gd name="adj1" fmla="val 24359"/>
              <a:gd name="adj2" fmla="val 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164" y="66008"/>
            <a:ext cx="1739741" cy="1237149"/>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 y="809509"/>
            <a:ext cx="7022341" cy="4873038"/>
          </a:xfrm>
          <a:prstGeom prst="rect">
            <a:avLst/>
          </a:prstGeom>
        </p:spPr>
      </p:pic>
      <p:sp>
        <p:nvSpPr>
          <p:cNvPr id="11" name="Rectangle 10"/>
          <p:cNvSpPr/>
          <p:nvPr/>
        </p:nvSpPr>
        <p:spPr>
          <a:xfrm>
            <a:off x="4616730" y="701419"/>
            <a:ext cx="5369100" cy="200549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5281738" y="200720"/>
            <a:ext cx="1012537" cy="338554"/>
          </a:xfrm>
          <a:prstGeom prst="rect">
            <a:avLst/>
          </a:prstGeom>
          <a:noFill/>
        </p:spPr>
        <p:txBody>
          <a:bodyPr wrap="square" rtlCol="0">
            <a:spAutoFit/>
          </a:bodyPr>
          <a:lstStyle/>
          <a:p>
            <a:r>
              <a:rPr lang="en-US" sz="1600" b="1" dirty="0" smtClean="0">
                <a:solidFill>
                  <a:srgbClr val="001D2B"/>
                </a:solidFill>
                <a:latin typeface="Print Bold" panose="02000000000000000000" pitchFamily="2" charset="0"/>
              </a:rPr>
              <a:t>ABOUT US</a:t>
            </a:r>
            <a:endParaRPr lang="en-US" sz="1600" b="1" dirty="0">
              <a:solidFill>
                <a:srgbClr val="001D2B"/>
              </a:solidFill>
              <a:latin typeface="Print Bold" panose="02000000000000000000" pitchFamily="2" charset="0"/>
            </a:endParaRPr>
          </a:p>
        </p:txBody>
      </p:sp>
      <p:sp>
        <p:nvSpPr>
          <p:cNvPr id="134" name="TextBox 133"/>
          <p:cNvSpPr txBox="1"/>
          <p:nvPr/>
        </p:nvSpPr>
        <p:spPr>
          <a:xfrm>
            <a:off x="6448370" y="199550"/>
            <a:ext cx="1372753" cy="338554"/>
          </a:xfrm>
          <a:prstGeom prst="rect">
            <a:avLst/>
          </a:prstGeom>
          <a:noFill/>
        </p:spPr>
        <p:txBody>
          <a:bodyPr wrap="square" rtlCol="0">
            <a:spAutoFit/>
          </a:bodyPr>
          <a:lstStyle/>
          <a:p>
            <a:r>
              <a:rPr lang="en-US" sz="1600" b="1" dirty="0" smtClean="0">
                <a:solidFill>
                  <a:srgbClr val="6E266F"/>
                </a:solidFill>
                <a:latin typeface="Print Bold" panose="02000000000000000000" pitchFamily="2" charset="0"/>
              </a:rPr>
              <a:t>PROGRAMMES</a:t>
            </a:r>
            <a:endParaRPr lang="en-US" sz="1600" b="1" dirty="0">
              <a:solidFill>
                <a:srgbClr val="6E266F"/>
              </a:solidFill>
              <a:latin typeface="Print Bold" panose="02000000000000000000" pitchFamily="2" charset="0"/>
            </a:endParaRPr>
          </a:p>
        </p:txBody>
      </p:sp>
      <p:sp>
        <p:nvSpPr>
          <p:cNvPr id="135" name="TextBox 134"/>
          <p:cNvSpPr txBox="1"/>
          <p:nvPr/>
        </p:nvSpPr>
        <p:spPr>
          <a:xfrm>
            <a:off x="4552050" y="194073"/>
            <a:ext cx="762612" cy="338554"/>
          </a:xfrm>
          <a:prstGeom prst="rect">
            <a:avLst/>
          </a:prstGeom>
          <a:noFill/>
        </p:spPr>
        <p:txBody>
          <a:bodyPr wrap="square" rtlCol="0">
            <a:spAutoFit/>
          </a:bodyPr>
          <a:lstStyle/>
          <a:p>
            <a:r>
              <a:rPr lang="en-US" sz="1600" b="1" dirty="0" smtClean="0">
                <a:solidFill>
                  <a:schemeClr val="tx1">
                    <a:lumMod val="85000"/>
                    <a:lumOff val="15000"/>
                  </a:schemeClr>
                </a:solidFill>
                <a:latin typeface="Print Bold" panose="02000000000000000000" pitchFamily="2" charset="0"/>
              </a:rPr>
              <a:t>HOME</a:t>
            </a:r>
            <a:endParaRPr lang="en-US" sz="1600" b="1" dirty="0">
              <a:solidFill>
                <a:schemeClr val="tx1">
                  <a:lumMod val="85000"/>
                  <a:lumOff val="15000"/>
                </a:schemeClr>
              </a:solidFill>
              <a:latin typeface="Print Bold" panose="02000000000000000000" pitchFamily="2" charset="0"/>
            </a:endParaRPr>
          </a:p>
        </p:txBody>
      </p:sp>
      <p:sp>
        <p:nvSpPr>
          <p:cNvPr id="136" name="TextBox 135"/>
          <p:cNvSpPr txBox="1"/>
          <p:nvPr/>
        </p:nvSpPr>
        <p:spPr>
          <a:xfrm>
            <a:off x="7797617" y="206837"/>
            <a:ext cx="1372753" cy="338554"/>
          </a:xfrm>
          <a:prstGeom prst="rect">
            <a:avLst/>
          </a:prstGeom>
          <a:noFill/>
        </p:spPr>
        <p:txBody>
          <a:bodyPr wrap="square" rtlCol="0">
            <a:spAutoFit/>
          </a:bodyPr>
          <a:lstStyle/>
          <a:p>
            <a:r>
              <a:rPr lang="en-US" sz="1600" b="1" dirty="0" smtClean="0">
                <a:latin typeface="Print Bold" panose="02000000000000000000" pitchFamily="2" charset="0"/>
              </a:rPr>
              <a:t>SCHEDULE</a:t>
            </a:r>
            <a:endParaRPr lang="en-US" sz="1600" b="1" dirty="0">
              <a:latin typeface="Print Bold" panose="02000000000000000000" pitchFamily="2" charset="0"/>
            </a:endParaRPr>
          </a:p>
        </p:txBody>
      </p:sp>
      <p:sp>
        <p:nvSpPr>
          <p:cNvPr id="137" name="TextBox 136"/>
          <p:cNvSpPr txBox="1"/>
          <p:nvPr/>
        </p:nvSpPr>
        <p:spPr>
          <a:xfrm>
            <a:off x="8895398" y="202758"/>
            <a:ext cx="1743232" cy="338554"/>
          </a:xfrm>
          <a:prstGeom prst="rect">
            <a:avLst/>
          </a:prstGeom>
          <a:noFill/>
        </p:spPr>
        <p:txBody>
          <a:bodyPr wrap="square" rtlCol="0">
            <a:spAutoFit/>
          </a:bodyPr>
          <a:lstStyle/>
          <a:p>
            <a:r>
              <a:rPr lang="en-US" sz="1600" b="1" dirty="0" smtClean="0">
                <a:latin typeface="Print Bold" panose="02000000000000000000" pitchFamily="2" charset="0"/>
              </a:rPr>
              <a:t>NEWS &amp; EVENTS </a:t>
            </a:r>
            <a:endParaRPr lang="en-US" sz="1600" b="1" dirty="0">
              <a:latin typeface="Print Bold" panose="02000000000000000000" pitchFamily="2" charset="0"/>
            </a:endParaRPr>
          </a:p>
        </p:txBody>
      </p:sp>
      <p:sp>
        <p:nvSpPr>
          <p:cNvPr id="155" name="TextBox 154"/>
          <p:cNvSpPr txBox="1"/>
          <p:nvPr/>
        </p:nvSpPr>
        <p:spPr>
          <a:xfrm>
            <a:off x="10438105" y="194073"/>
            <a:ext cx="1372753" cy="338554"/>
          </a:xfrm>
          <a:prstGeom prst="rect">
            <a:avLst/>
          </a:prstGeom>
          <a:noFill/>
        </p:spPr>
        <p:txBody>
          <a:bodyPr wrap="square" rtlCol="0">
            <a:spAutoFit/>
          </a:bodyPr>
          <a:lstStyle/>
          <a:p>
            <a:r>
              <a:rPr lang="en-US" sz="1600" b="1" dirty="0" smtClean="0">
                <a:latin typeface="Print Bold" panose="02000000000000000000" pitchFamily="2" charset="0"/>
              </a:rPr>
              <a:t>CONTACT</a:t>
            </a:r>
            <a:endParaRPr lang="en-US" sz="1600" b="1" dirty="0">
              <a:latin typeface="Print Bold" panose="02000000000000000000" pitchFamily="2" charset="0"/>
            </a:endParaRPr>
          </a:p>
        </p:txBody>
      </p:sp>
      <p:pic>
        <p:nvPicPr>
          <p:cNvPr id="36" name="Picture 3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0" b="62705" l="43793" r="87540">
                        <a14:foregroundMark x1="52751" y1="52092" x2="59072" y2="48454"/>
                      </a14:backgroundRemoval>
                    </a14:imgEffect>
                  </a14:imgLayer>
                </a14:imgProps>
              </a:ext>
              <a:ext uri="{28A0092B-C50C-407E-A947-70E740481C1C}">
                <a14:useLocalDpi xmlns:a14="http://schemas.microsoft.com/office/drawing/2010/main" val="0"/>
              </a:ext>
            </a:extLst>
          </a:blip>
          <a:srcRect l="47943" t="8055" r="19246" b="40694"/>
          <a:stretch/>
        </p:blipFill>
        <p:spPr>
          <a:xfrm>
            <a:off x="5132943" y="1036500"/>
            <a:ext cx="898481" cy="1052506"/>
          </a:xfrm>
          <a:prstGeom prst="rect">
            <a:avLst/>
          </a:prstGeom>
        </p:spPr>
      </p:pic>
      <p:pic>
        <p:nvPicPr>
          <p:cNvPr id="42" name="Picture 41"/>
          <p:cNvPicPr>
            <a:picLocks noChangeAspect="1"/>
          </p:cNvPicPr>
          <p:nvPr/>
        </p:nvPicPr>
        <p:blipFill>
          <a:blip r:embed="rId7" cstate="print">
            <a:extLst>
              <a:ext uri="{BEBA8EAE-BF5A-486C-A8C5-ECC9F3942E4B}">
                <a14:imgProps xmlns:a14="http://schemas.microsoft.com/office/drawing/2010/main">
                  <a14:imgLayer r:embed="rId8">
                    <a14:imgEffect>
                      <a14:backgroundRemoval t="9945" b="93208" l="30423" r="89995"/>
                    </a14:imgEffect>
                  </a14:imgLayer>
                </a14:imgProps>
              </a:ext>
              <a:ext uri="{28A0092B-C50C-407E-A947-70E740481C1C}">
                <a14:useLocalDpi xmlns:a14="http://schemas.microsoft.com/office/drawing/2010/main" val="0"/>
              </a:ext>
            </a:extLst>
          </a:blip>
          <a:stretch>
            <a:fillRect/>
          </a:stretch>
        </p:blipFill>
        <p:spPr>
          <a:xfrm>
            <a:off x="6292323" y="923086"/>
            <a:ext cx="1685456" cy="1264002"/>
          </a:xfrm>
          <a:prstGeom prst="rect">
            <a:avLst/>
          </a:prstGeom>
        </p:spPr>
      </p:pic>
      <p:pic>
        <p:nvPicPr>
          <p:cNvPr id="48" name="Picture 47"/>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8305430" y="809509"/>
            <a:ext cx="1279334" cy="1279334"/>
          </a:xfrm>
          <a:prstGeom prst="rect">
            <a:avLst/>
          </a:prstGeom>
        </p:spPr>
      </p:pic>
      <p:sp>
        <p:nvSpPr>
          <p:cNvPr id="50" name="TextBox 49"/>
          <p:cNvSpPr txBox="1"/>
          <p:nvPr/>
        </p:nvSpPr>
        <p:spPr>
          <a:xfrm>
            <a:off x="4973773" y="2091929"/>
            <a:ext cx="1284544" cy="430887"/>
          </a:xfrm>
          <a:prstGeom prst="rect">
            <a:avLst/>
          </a:prstGeom>
          <a:noFill/>
        </p:spPr>
        <p:txBody>
          <a:bodyPr wrap="square" rtlCol="0">
            <a:spAutoFit/>
          </a:bodyPr>
          <a:lstStyle/>
          <a:p>
            <a:pPr algn="ctr"/>
            <a:r>
              <a:rPr lang="en-US" sz="1100" dirty="0" smtClean="0">
                <a:solidFill>
                  <a:schemeClr val="tx1">
                    <a:lumMod val="65000"/>
                    <a:lumOff val="35000"/>
                  </a:schemeClr>
                </a:solidFill>
                <a:latin typeface="Print Bold" panose="02000000000000000000" pitchFamily="2" charset="0"/>
              </a:rPr>
              <a:t>JOE HOLIDAY BOOTCAMP</a:t>
            </a:r>
            <a:endParaRPr lang="en-US" sz="1100" dirty="0">
              <a:solidFill>
                <a:schemeClr val="tx1">
                  <a:lumMod val="65000"/>
                  <a:lumOff val="35000"/>
                </a:schemeClr>
              </a:solidFill>
              <a:latin typeface="Print Bold" panose="02000000000000000000" pitchFamily="2" charset="0"/>
            </a:endParaRPr>
          </a:p>
        </p:txBody>
      </p:sp>
      <p:sp>
        <p:nvSpPr>
          <p:cNvPr id="51" name="TextBox 50"/>
          <p:cNvSpPr txBox="1"/>
          <p:nvPr/>
        </p:nvSpPr>
        <p:spPr>
          <a:xfrm>
            <a:off x="6576476" y="2089006"/>
            <a:ext cx="1284544" cy="261610"/>
          </a:xfrm>
          <a:prstGeom prst="rect">
            <a:avLst/>
          </a:prstGeom>
          <a:noFill/>
        </p:spPr>
        <p:txBody>
          <a:bodyPr wrap="square" rtlCol="0">
            <a:spAutoFit/>
          </a:bodyPr>
          <a:lstStyle/>
          <a:p>
            <a:pPr algn="ctr"/>
            <a:r>
              <a:rPr lang="en-US" sz="1100" dirty="0" smtClean="0">
                <a:solidFill>
                  <a:schemeClr val="tx1">
                    <a:lumMod val="65000"/>
                    <a:lumOff val="35000"/>
                  </a:schemeClr>
                </a:solidFill>
                <a:latin typeface="Print Bold" panose="02000000000000000000" pitchFamily="2" charset="0"/>
              </a:rPr>
              <a:t>JOE FAST TRACK</a:t>
            </a:r>
            <a:endParaRPr lang="en-US" sz="1100" dirty="0">
              <a:solidFill>
                <a:schemeClr val="tx1">
                  <a:lumMod val="65000"/>
                  <a:lumOff val="35000"/>
                </a:schemeClr>
              </a:solidFill>
              <a:latin typeface="Print Bold" panose="02000000000000000000" pitchFamily="2" charset="0"/>
            </a:endParaRPr>
          </a:p>
        </p:txBody>
      </p:sp>
      <p:sp>
        <p:nvSpPr>
          <p:cNvPr id="52" name="TextBox 51"/>
          <p:cNvSpPr txBox="1"/>
          <p:nvPr/>
        </p:nvSpPr>
        <p:spPr>
          <a:xfrm>
            <a:off x="8300220" y="2089006"/>
            <a:ext cx="1284544" cy="430887"/>
          </a:xfrm>
          <a:prstGeom prst="rect">
            <a:avLst/>
          </a:prstGeom>
          <a:noFill/>
        </p:spPr>
        <p:txBody>
          <a:bodyPr wrap="square" rtlCol="0">
            <a:spAutoFit/>
          </a:bodyPr>
          <a:lstStyle/>
          <a:p>
            <a:pPr algn="ctr"/>
            <a:r>
              <a:rPr lang="en-US" sz="1100" dirty="0" smtClean="0">
                <a:solidFill>
                  <a:schemeClr val="tx1">
                    <a:lumMod val="65000"/>
                    <a:lumOff val="35000"/>
                  </a:schemeClr>
                </a:solidFill>
                <a:latin typeface="Print Bold" panose="02000000000000000000" pitchFamily="2" charset="0"/>
              </a:rPr>
              <a:t>JOE@SCHOOL</a:t>
            </a:r>
          </a:p>
          <a:p>
            <a:pPr algn="ctr"/>
            <a:r>
              <a:rPr lang="en-US" sz="1100" dirty="0" smtClean="0">
                <a:solidFill>
                  <a:schemeClr val="tx1">
                    <a:lumMod val="65000"/>
                    <a:lumOff val="35000"/>
                  </a:schemeClr>
                </a:solidFill>
                <a:latin typeface="Print Bold" panose="02000000000000000000" pitchFamily="2" charset="0"/>
              </a:rPr>
              <a:t>(coming soon)</a:t>
            </a:r>
            <a:endParaRPr lang="en-US" sz="1100" dirty="0">
              <a:solidFill>
                <a:schemeClr val="tx1">
                  <a:lumMod val="65000"/>
                  <a:lumOff val="35000"/>
                </a:schemeClr>
              </a:solidFill>
              <a:latin typeface="Print Bold" panose="02000000000000000000" pitchFamily="2" charset="0"/>
            </a:endParaRPr>
          </a:p>
        </p:txBody>
      </p:sp>
    </p:spTree>
    <p:extLst>
      <p:ext uri="{BB962C8B-B14F-4D97-AF65-F5344CB8AC3E}">
        <p14:creationId xmlns:p14="http://schemas.microsoft.com/office/powerpoint/2010/main" val="18524583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628</TotalTime>
  <Words>2872</Words>
  <Application>Microsoft Office PowerPoint</Application>
  <PresentationFormat>Custom</PresentationFormat>
  <Paragraphs>575</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Bernard MT Condensed</vt:lpstr>
      <vt:lpstr>Calibri</vt:lpstr>
      <vt:lpstr>Calibri Light</vt:lpstr>
      <vt:lpstr>Delicious Heavy</vt:lpstr>
      <vt:lpstr>Franklin Gothic Demi</vt:lpstr>
      <vt:lpstr>Lucida Sans Unicode</vt:lpstr>
      <vt:lpstr>Print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Humairah Suhaimi</dc:creator>
  <cp:lastModifiedBy>Humairah Suhaimi</cp:lastModifiedBy>
  <cp:revision>59</cp:revision>
  <dcterms:created xsi:type="dcterms:W3CDTF">2016-09-27T08:17:03Z</dcterms:created>
  <dcterms:modified xsi:type="dcterms:W3CDTF">2016-09-28T09:27:45Z</dcterms:modified>
</cp:coreProperties>
</file>